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82"/>
  </p:notesMasterIdLst>
  <p:sldIdLst>
    <p:sldId id="328" r:id="rId3"/>
    <p:sldId id="256" r:id="rId4"/>
    <p:sldId id="329" r:id="rId5"/>
    <p:sldId id="330" r:id="rId6"/>
    <p:sldId id="331" r:id="rId7"/>
    <p:sldId id="332" r:id="rId8"/>
    <p:sldId id="400" r:id="rId9"/>
    <p:sldId id="333" r:id="rId10"/>
    <p:sldId id="334" r:id="rId11"/>
    <p:sldId id="335" r:id="rId12"/>
    <p:sldId id="336" r:id="rId13"/>
    <p:sldId id="337" r:id="rId14"/>
    <p:sldId id="338" r:id="rId15"/>
    <p:sldId id="339" r:id="rId16"/>
    <p:sldId id="340" r:id="rId17"/>
    <p:sldId id="341" r:id="rId18"/>
    <p:sldId id="270" r:id="rId19"/>
    <p:sldId id="343" r:id="rId20"/>
    <p:sldId id="344" r:id="rId21"/>
    <p:sldId id="345" r:id="rId22"/>
    <p:sldId id="342" r:id="rId23"/>
    <p:sldId id="346" r:id="rId24"/>
    <p:sldId id="347" r:id="rId25"/>
    <p:sldId id="348" r:id="rId26"/>
    <p:sldId id="349" r:id="rId27"/>
    <p:sldId id="350" r:id="rId28"/>
    <p:sldId id="351" r:id="rId29"/>
    <p:sldId id="352" r:id="rId30"/>
    <p:sldId id="353" r:id="rId31"/>
    <p:sldId id="401" r:id="rId32"/>
    <p:sldId id="360" r:id="rId33"/>
    <p:sldId id="359" r:id="rId34"/>
    <p:sldId id="361" r:id="rId35"/>
    <p:sldId id="362" r:id="rId36"/>
    <p:sldId id="363" r:id="rId37"/>
    <p:sldId id="364" r:id="rId38"/>
    <p:sldId id="402" r:id="rId39"/>
    <p:sldId id="358" r:id="rId40"/>
    <p:sldId id="354" r:id="rId41"/>
    <p:sldId id="355" r:id="rId42"/>
    <p:sldId id="356" r:id="rId43"/>
    <p:sldId id="357" r:id="rId44"/>
    <p:sldId id="365" r:id="rId45"/>
    <p:sldId id="295" r:id="rId46"/>
    <p:sldId id="370" r:id="rId47"/>
    <p:sldId id="371" r:id="rId48"/>
    <p:sldId id="372" r:id="rId49"/>
    <p:sldId id="299" r:id="rId50"/>
    <p:sldId id="300" r:id="rId51"/>
    <p:sldId id="373" r:id="rId52"/>
    <p:sldId id="374" r:id="rId53"/>
    <p:sldId id="375" r:id="rId54"/>
    <p:sldId id="376" r:id="rId55"/>
    <p:sldId id="377" r:id="rId56"/>
    <p:sldId id="306" r:id="rId57"/>
    <p:sldId id="307" r:id="rId58"/>
    <p:sldId id="378" r:id="rId59"/>
    <p:sldId id="379" r:id="rId60"/>
    <p:sldId id="397" r:id="rId61"/>
    <p:sldId id="382" r:id="rId62"/>
    <p:sldId id="383" r:id="rId63"/>
    <p:sldId id="384" r:id="rId64"/>
    <p:sldId id="385" r:id="rId65"/>
    <p:sldId id="386" r:id="rId66"/>
    <p:sldId id="381" r:id="rId67"/>
    <p:sldId id="387" r:id="rId68"/>
    <p:sldId id="389" r:id="rId69"/>
    <p:sldId id="390" r:id="rId70"/>
    <p:sldId id="391" r:id="rId71"/>
    <p:sldId id="388" r:id="rId72"/>
    <p:sldId id="398" r:id="rId73"/>
    <p:sldId id="322" r:id="rId74"/>
    <p:sldId id="323" r:id="rId75"/>
    <p:sldId id="392" r:id="rId76"/>
    <p:sldId id="393" r:id="rId77"/>
    <p:sldId id="394" r:id="rId78"/>
    <p:sldId id="395" r:id="rId79"/>
    <p:sldId id="396" r:id="rId80"/>
    <p:sldId id="287" r:id="rId81"/>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73CF"/>
    <a:srgbClr val="FF8500"/>
    <a:srgbClr val="000000"/>
    <a:srgbClr val="0095CE"/>
    <a:srgbClr val="2D52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846" autoAdjust="0"/>
    <p:restoredTop sz="93796" autoAdjust="0"/>
  </p:normalViewPr>
  <p:slideViewPr>
    <p:cSldViewPr snapToGrid="0">
      <p:cViewPr varScale="1">
        <p:scale>
          <a:sx n="110" d="100"/>
          <a:sy n="110" d="100"/>
        </p:scale>
        <p:origin x="200" y="472"/>
      </p:cViewPr>
      <p:guideLst/>
    </p:cSldViewPr>
  </p:slideViewPr>
  <p:notesTextViewPr>
    <p:cViewPr>
      <p:scale>
        <a:sx n="1" d="1"/>
        <a:sy n="1" d="1"/>
      </p:scale>
      <p:origin x="0" y="0"/>
    </p:cViewPr>
  </p:notesTextViewPr>
  <p:sorterViewPr>
    <p:cViewPr>
      <p:scale>
        <a:sx n="100" d="100"/>
        <a:sy n="100" d="100"/>
      </p:scale>
      <p:origin x="0" y="-1777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61" Type="http://schemas.openxmlformats.org/officeDocument/2006/relationships/slide" Target="slides/slide59.xml"/><Relationship Id="rId8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D3F205-1848-4D45-89E6-6FA2317276BC}" type="doc">
      <dgm:prSet loTypeId="urn:microsoft.com/office/officeart/2005/8/layout/radial4" loCatId="" qsTypeId="urn:microsoft.com/office/officeart/2005/8/quickstyle/simple2" qsCatId="simple" csTypeId="urn:microsoft.com/office/officeart/2005/8/colors/accent1_1" csCatId="accent1" phldr="1"/>
      <dgm:spPr/>
      <dgm:t>
        <a:bodyPr/>
        <a:lstStyle/>
        <a:p>
          <a:endParaRPr lang="en-IN"/>
        </a:p>
      </dgm:t>
    </dgm:pt>
    <dgm:pt modelId="{0111AA20-71C7-4D5A-8154-F208B819708E}">
      <dgm:prSet phldrT="[Text]" custT="1"/>
      <dgm:spPr/>
      <dgm:t>
        <a:bodyPr/>
        <a:lstStyle/>
        <a:p>
          <a:r>
            <a:rPr lang="en-US" sz="1400" dirty="0">
              <a:solidFill>
                <a:schemeClr val="accent1"/>
              </a:solidFill>
              <a:latin typeface="Bell MT" panose="02020503060305020303" pitchFamily="18" charset="77"/>
            </a:rPr>
            <a:t>Data Preprocessing</a:t>
          </a:r>
          <a:endParaRPr lang="en-IN" sz="1400" dirty="0">
            <a:solidFill>
              <a:schemeClr val="accent1"/>
            </a:solidFill>
            <a:latin typeface="Bell MT" panose="02020503060305020303" pitchFamily="18" charset="77"/>
          </a:endParaRPr>
        </a:p>
      </dgm:t>
    </dgm:pt>
    <dgm:pt modelId="{71C604D6-8E08-48DF-97C8-A856D404B2B5}" type="parTrans" cxnId="{7F984160-7770-4A67-988A-6F8ACA032247}">
      <dgm:prSet/>
      <dgm:spPr/>
      <dgm:t>
        <a:bodyPr/>
        <a:lstStyle/>
        <a:p>
          <a:endParaRPr lang="en-IN"/>
        </a:p>
      </dgm:t>
    </dgm:pt>
    <dgm:pt modelId="{061179CA-2A96-49E3-AB2C-D16101F7CC61}" type="sibTrans" cxnId="{7F984160-7770-4A67-988A-6F8ACA032247}">
      <dgm:prSet/>
      <dgm:spPr/>
      <dgm:t>
        <a:bodyPr/>
        <a:lstStyle/>
        <a:p>
          <a:endParaRPr lang="en-IN"/>
        </a:p>
      </dgm:t>
    </dgm:pt>
    <dgm:pt modelId="{CA3470CA-269B-5C4B-9F2B-61A98421712A}">
      <dgm:prSet custT="1"/>
      <dgm:spPr/>
      <dgm:t>
        <a:bodyPr/>
        <a:lstStyle/>
        <a:p>
          <a:r>
            <a:rPr lang="en-US" sz="1400" dirty="0">
              <a:solidFill>
                <a:schemeClr val="accent2"/>
              </a:solidFill>
              <a:latin typeface="Bell MT" panose="02020503060305020303" pitchFamily="18" charset="77"/>
            </a:rPr>
            <a:t>Lemmatization</a:t>
          </a:r>
        </a:p>
      </dgm:t>
    </dgm:pt>
    <dgm:pt modelId="{367170A0-BA69-EA46-A9D2-DFFD7C78F2D5}" type="parTrans" cxnId="{442946FF-70E2-124D-9E51-5A8F05D63763}">
      <dgm:prSet/>
      <dgm:spPr/>
      <dgm:t>
        <a:bodyPr/>
        <a:lstStyle/>
        <a:p>
          <a:endParaRPr lang="en-US"/>
        </a:p>
      </dgm:t>
    </dgm:pt>
    <dgm:pt modelId="{52DF5F2E-5C26-9940-9763-3A52AF05FEEA}" type="sibTrans" cxnId="{442946FF-70E2-124D-9E51-5A8F05D63763}">
      <dgm:prSet/>
      <dgm:spPr/>
      <dgm:t>
        <a:bodyPr/>
        <a:lstStyle/>
        <a:p>
          <a:endParaRPr lang="en-US"/>
        </a:p>
      </dgm:t>
    </dgm:pt>
    <dgm:pt modelId="{C5EBF9F6-D7F5-CA42-B760-8C25C22DF940}">
      <dgm:prSet custT="1"/>
      <dgm:spPr/>
      <dgm:t>
        <a:bodyPr/>
        <a:lstStyle/>
        <a:p>
          <a:r>
            <a:rPr lang="en-US" sz="1400" dirty="0">
              <a:solidFill>
                <a:schemeClr val="accent2"/>
              </a:solidFill>
              <a:latin typeface="Bell MT" panose="02020503060305020303" pitchFamily="18" charset="77"/>
            </a:rPr>
            <a:t>Removing </a:t>
          </a:r>
          <a:r>
            <a:rPr lang="en-US" sz="1400" dirty="0" err="1">
              <a:solidFill>
                <a:schemeClr val="accent2"/>
              </a:solidFill>
              <a:latin typeface="Bell MT" panose="02020503060305020303" pitchFamily="18" charset="77"/>
            </a:rPr>
            <a:t>Stopwords</a:t>
          </a:r>
          <a:endParaRPr lang="en-US" sz="1400" dirty="0">
            <a:solidFill>
              <a:schemeClr val="accent2"/>
            </a:solidFill>
            <a:latin typeface="Bell MT" panose="02020503060305020303" pitchFamily="18" charset="77"/>
          </a:endParaRPr>
        </a:p>
      </dgm:t>
    </dgm:pt>
    <dgm:pt modelId="{43493DDE-68F3-6E45-A741-FA1E404562D8}" type="parTrans" cxnId="{D27EAA71-7658-D848-A543-0207945DBAD6}">
      <dgm:prSet/>
      <dgm:spPr/>
      <dgm:t>
        <a:bodyPr/>
        <a:lstStyle/>
        <a:p>
          <a:endParaRPr lang="en-US"/>
        </a:p>
      </dgm:t>
    </dgm:pt>
    <dgm:pt modelId="{EC674750-1EF5-7E4B-94EA-29D43B324914}" type="sibTrans" cxnId="{D27EAA71-7658-D848-A543-0207945DBAD6}">
      <dgm:prSet/>
      <dgm:spPr/>
      <dgm:t>
        <a:bodyPr/>
        <a:lstStyle/>
        <a:p>
          <a:endParaRPr lang="en-US"/>
        </a:p>
      </dgm:t>
    </dgm:pt>
    <dgm:pt modelId="{E738A172-A6AF-7B42-9638-0DA0B37DA033}">
      <dgm:prSet custT="1"/>
      <dgm:spPr/>
      <dgm:t>
        <a:bodyPr/>
        <a:lstStyle/>
        <a:p>
          <a:r>
            <a:rPr lang="en-US" sz="1400" dirty="0">
              <a:solidFill>
                <a:schemeClr val="accent2"/>
              </a:solidFill>
              <a:latin typeface="Bell MT" panose="02020503060305020303" pitchFamily="18" charset="77"/>
            </a:rPr>
            <a:t>Converting emoji's</a:t>
          </a:r>
          <a:endParaRPr lang="en-IN" sz="1400" dirty="0">
            <a:solidFill>
              <a:schemeClr val="accent2"/>
            </a:solidFill>
            <a:latin typeface="Bell MT" panose="02020503060305020303" pitchFamily="18" charset="77"/>
          </a:endParaRPr>
        </a:p>
      </dgm:t>
    </dgm:pt>
    <dgm:pt modelId="{7D0FBF8F-3DA4-F745-8F93-3C1D9708BFD1}" type="parTrans" cxnId="{1E7ECB59-5697-E941-AEE9-FCDD282C5D99}">
      <dgm:prSet/>
      <dgm:spPr/>
      <dgm:t>
        <a:bodyPr/>
        <a:lstStyle/>
        <a:p>
          <a:endParaRPr lang="en-US"/>
        </a:p>
      </dgm:t>
    </dgm:pt>
    <dgm:pt modelId="{8DA47546-FE2E-374C-BF8D-9936EF10BFB4}" type="sibTrans" cxnId="{1E7ECB59-5697-E941-AEE9-FCDD282C5D99}">
      <dgm:prSet/>
      <dgm:spPr/>
      <dgm:t>
        <a:bodyPr/>
        <a:lstStyle/>
        <a:p>
          <a:endParaRPr lang="en-US"/>
        </a:p>
      </dgm:t>
    </dgm:pt>
    <dgm:pt modelId="{B2F917AB-6A5D-AD41-B72B-2833218E3DF2}">
      <dgm:prSet custT="1"/>
      <dgm:spPr/>
      <dgm:t>
        <a:bodyPr/>
        <a:lstStyle/>
        <a:p>
          <a:r>
            <a:rPr lang="en-US" sz="1400" dirty="0">
              <a:solidFill>
                <a:schemeClr val="accent2"/>
              </a:solidFill>
              <a:latin typeface="Bell MT" panose="02020503060305020303" pitchFamily="18" charset="77"/>
            </a:rPr>
            <a:t>Removing numbers</a:t>
          </a:r>
          <a:endParaRPr lang="en-IN" sz="1400" dirty="0">
            <a:solidFill>
              <a:schemeClr val="accent2"/>
            </a:solidFill>
            <a:latin typeface="Bell MT" panose="02020503060305020303" pitchFamily="18" charset="77"/>
          </a:endParaRPr>
        </a:p>
      </dgm:t>
    </dgm:pt>
    <dgm:pt modelId="{6B810348-48F6-5B44-A735-66B46E50162D}" type="parTrans" cxnId="{495D957E-8768-B74D-AAEC-130AAA2C173E}">
      <dgm:prSet/>
      <dgm:spPr/>
      <dgm:t>
        <a:bodyPr/>
        <a:lstStyle/>
        <a:p>
          <a:endParaRPr lang="en-US"/>
        </a:p>
      </dgm:t>
    </dgm:pt>
    <dgm:pt modelId="{C23B9385-D1D9-A945-BE63-4E4E31C96AC2}" type="sibTrans" cxnId="{495D957E-8768-B74D-AAEC-130AAA2C173E}">
      <dgm:prSet/>
      <dgm:spPr/>
      <dgm:t>
        <a:bodyPr/>
        <a:lstStyle/>
        <a:p>
          <a:endParaRPr lang="en-US"/>
        </a:p>
      </dgm:t>
    </dgm:pt>
    <dgm:pt modelId="{2F4FF0C7-3B0B-A242-8CF6-27EAF327EF3E}">
      <dgm:prSet custT="1"/>
      <dgm:spPr/>
      <dgm:t>
        <a:bodyPr/>
        <a:lstStyle/>
        <a:p>
          <a:r>
            <a:rPr lang="en-US" sz="1400" dirty="0">
              <a:solidFill>
                <a:schemeClr val="accent2"/>
              </a:solidFill>
              <a:latin typeface="Bell MT" panose="02020503060305020303" pitchFamily="18" charset="77"/>
            </a:rPr>
            <a:t>Removing punctuations</a:t>
          </a:r>
          <a:endParaRPr lang="en-IN" sz="1400" dirty="0">
            <a:solidFill>
              <a:schemeClr val="accent2"/>
            </a:solidFill>
            <a:latin typeface="Bell MT" panose="02020503060305020303" pitchFamily="18" charset="77"/>
          </a:endParaRPr>
        </a:p>
      </dgm:t>
    </dgm:pt>
    <dgm:pt modelId="{EBD86F38-21EE-3B47-BB88-E1AA63CB134B}" type="parTrans" cxnId="{748D4E9C-910F-D146-B182-9B1F4B6F2F38}">
      <dgm:prSet/>
      <dgm:spPr/>
      <dgm:t>
        <a:bodyPr/>
        <a:lstStyle/>
        <a:p>
          <a:endParaRPr lang="en-US"/>
        </a:p>
      </dgm:t>
    </dgm:pt>
    <dgm:pt modelId="{6C01480A-3BBF-1342-98BF-C40568F4163E}" type="sibTrans" cxnId="{748D4E9C-910F-D146-B182-9B1F4B6F2F38}">
      <dgm:prSet/>
      <dgm:spPr/>
      <dgm:t>
        <a:bodyPr/>
        <a:lstStyle/>
        <a:p>
          <a:endParaRPr lang="en-US"/>
        </a:p>
      </dgm:t>
    </dgm:pt>
    <dgm:pt modelId="{2654B34B-EC08-2743-BAFE-AB0335B630D9}">
      <dgm:prSet custT="1"/>
      <dgm:spPr/>
      <dgm:t>
        <a:bodyPr/>
        <a:lstStyle/>
        <a:p>
          <a:r>
            <a:rPr lang="en-US" sz="1400" dirty="0">
              <a:solidFill>
                <a:schemeClr val="accent2"/>
              </a:solidFill>
              <a:latin typeface="Bell MT" panose="02020503060305020303" pitchFamily="18" charset="77"/>
            </a:rPr>
            <a:t>Removing extra space</a:t>
          </a:r>
          <a:endParaRPr lang="en-IN" sz="1400" dirty="0">
            <a:solidFill>
              <a:schemeClr val="accent2"/>
            </a:solidFill>
            <a:latin typeface="Bell MT" panose="02020503060305020303" pitchFamily="18" charset="77"/>
          </a:endParaRPr>
        </a:p>
      </dgm:t>
    </dgm:pt>
    <dgm:pt modelId="{CA28B814-21EE-3D47-A771-583890C246BC}" type="parTrans" cxnId="{D004C51E-C8BF-6B4F-B012-60F3BB5DBF0A}">
      <dgm:prSet/>
      <dgm:spPr/>
      <dgm:t>
        <a:bodyPr/>
        <a:lstStyle/>
        <a:p>
          <a:endParaRPr lang="en-US"/>
        </a:p>
      </dgm:t>
    </dgm:pt>
    <dgm:pt modelId="{096B9874-110B-D54B-AFFE-928BF4129B23}" type="sibTrans" cxnId="{D004C51E-C8BF-6B4F-B012-60F3BB5DBF0A}">
      <dgm:prSet/>
      <dgm:spPr/>
      <dgm:t>
        <a:bodyPr/>
        <a:lstStyle/>
        <a:p>
          <a:endParaRPr lang="en-US"/>
        </a:p>
      </dgm:t>
    </dgm:pt>
    <dgm:pt modelId="{F8EB2116-FD63-7343-8362-FBAC48A6E964}">
      <dgm:prSet custT="1"/>
      <dgm:spPr/>
      <dgm:t>
        <a:bodyPr/>
        <a:lstStyle/>
        <a:p>
          <a:r>
            <a:rPr lang="en-US" sz="1400" dirty="0">
              <a:solidFill>
                <a:schemeClr val="accent2"/>
              </a:solidFill>
              <a:latin typeface="Bell MT" panose="02020503060305020303" pitchFamily="18" charset="77"/>
            </a:rPr>
            <a:t>Removing contractions</a:t>
          </a:r>
          <a:endParaRPr lang="en-IN" sz="1400" dirty="0">
            <a:solidFill>
              <a:schemeClr val="accent2"/>
            </a:solidFill>
            <a:latin typeface="Bell MT" panose="02020503060305020303" pitchFamily="18" charset="77"/>
          </a:endParaRPr>
        </a:p>
      </dgm:t>
    </dgm:pt>
    <dgm:pt modelId="{671FC1F1-7BCB-3745-8302-111114464E7D}" type="parTrans" cxnId="{2000951B-06E6-5C45-9B8D-9F864FB6490B}">
      <dgm:prSet/>
      <dgm:spPr/>
      <dgm:t>
        <a:bodyPr/>
        <a:lstStyle/>
        <a:p>
          <a:endParaRPr lang="en-US"/>
        </a:p>
      </dgm:t>
    </dgm:pt>
    <dgm:pt modelId="{95E6D4FB-AA41-844D-92AE-13A858B18364}" type="sibTrans" cxnId="{2000951B-06E6-5C45-9B8D-9F864FB6490B}">
      <dgm:prSet/>
      <dgm:spPr/>
      <dgm:t>
        <a:bodyPr/>
        <a:lstStyle/>
        <a:p>
          <a:endParaRPr lang="en-US"/>
        </a:p>
      </dgm:t>
    </dgm:pt>
    <dgm:pt modelId="{98A92872-A076-1043-A1A2-DEB9B931F432}">
      <dgm:prSet custT="1"/>
      <dgm:spPr/>
      <dgm:t>
        <a:bodyPr/>
        <a:lstStyle/>
        <a:p>
          <a:r>
            <a:rPr lang="en-US" sz="1400" dirty="0">
              <a:solidFill>
                <a:schemeClr val="accent2"/>
              </a:solidFill>
              <a:latin typeface="Bell MT" panose="02020503060305020303" pitchFamily="18" charset="77"/>
            </a:rPr>
            <a:t>Tokenization</a:t>
          </a:r>
          <a:endParaRPr lang="en-IN" sz="1400" dirty="0">
            <a:solidFill>
              <a:schemeClr val="accent2"/>
            </a:solidFill>
            <a:latin typeface="Bell MT" panose="02020503060305020303" pitchFamily="18" charset="77"/>
          </a:endParaRPr>
        </a:p>
      </dgm:t>
    </dgm:pt>
    <dgm:pt modelId="{D20FBA40-8ED9-764F-A4D2-F2CE03B737B5}" type="parTrans" cxnId="{3C239E20-F912-4D42-B013-EB1DDC280D37}">
      <dgm:prSet/>
      <dgm:spPr/>
      <dgm:t>
        <a:bodyPr/>
        <a:lstStyle/>
        <a:p>
          <a:endParaRPr lang="en-US"/>
        </a:p>
      </dgm:t>
    </dgm:pt>
    <dgm:pt modelId="{39E1C402-E3FE-994F-B409-87898EE2F7D2}" type="sibTrans" cxnId="{3C239E20-F912-4D42-B013-EB1DDC280D37}">
      <dgm:prSet/>
      <dgm:spPr/>
      <dgm:t>
        <a:bodyPr/>
        <a:lstStyle/>
        <a:p>
          <a:endParaRPr lang="en-US"/>
        </a:p>
      </dgm:t>
    </dgm:pt>
    <dgm:pt modelId="{B6B5C798-B6AB-9A4D-9A28-CF439308FF27}">
      <dgm:prSet phldrT="[Text]" custT="1"/>
      <dgm:spPr/>
      <dgm:t>
        <a:bodyPr/>
        <a:lstStyle/>
        <a:p>
          <a:r>
            <a:rPr lang="en-US" sz="1400" dirty="0">
              <a:solidFill>
                <a:schemeClr val="accent2"/>
              </a:solidFill>
              <a:latin typeface="Bell MT" panose="02020503060305020303" pitchFamily="18" charset="77"/>
            </a:rPr>
            <a:t>Lowercasing the data</a:t>
          </a:r>
          <a:endParaRPr lang="en-IN" sz="1400" dirty="0">
            <a:solidFill>
              <a:schemeClr val="accent2"/>
            </a:solidFill>
            <a:latin typeface="Bell MT" panose="02020503060305020303" pitchFamily="18" charset="77"/>
          </a:endParaRPr>
        </a:p>
      </dgm:t>
    </dgm:pt>
    <dgm:pt modelId="{794012C4-5C79-4F4C-ABD5-CCCF9155DE79}" type="parTrans" cxnId="{2F0A214F-60EE-4C41-B4F9-627C39471DF3}">
      <dgm:prSet/>
      <dgm:spPr/>
      <dgm:t>
        <a:bodyPr/>
        <a:lstStyle/>
        <a:p>
          <a:endParaRPr lang="en-US"/>
        </a:p>
      </dgm:t>
    </dgm:pt>
    <dgm:pt modelId="{C0F04DFF-01B1-204D-A636-80EC2EA793C8}" type="sibTrans" cxnId="{2F0A214F-60EE-4C41-B4F9-627C39471DF3}">
      <dgm:prSet/>
      <dgm:spPr/>
      <dgm:t>
        <a:bodyPr/>
        <a:lstStyle/>
        <a:p>
          <a:endParaRPr lang="en-US"/>
        </a:p>
      </dgm:t>
    </dgm:pt>
    <dgm:pt modelId="{38E6B225-1B02-C14F-A0BA-DF6207CE9CDA}" type="pres">
      <dgm:prSet presAssocID="{EBD3F205-1848-4D45-89E6-6FA2317276BC}" presName="cycle" presStyleCnt="0">
        <dgm:presLayoutVars>
          <dgm:chMax val="1"/>
          <dgm:dir/>
          <dgm:animLvl val="ctr"/>
          <dgm:resizeHandles val="exact"/>
        </dgm:presLayoutVars>
      </dgm:prSet>
      <dgm:spPr/>
    </dgm:pt>
    <dgm:pt modelId="{F5C9F0BD-CC2A-0649-9699-7230B1860E55}" type="pres">
      <dgm:prSet presAssocID="{0111AA20-71C7-4D5A-8154-F208B819708E}" presName="centerShape" presStyleLbl="node0" presStyleIdx="0" presStyleCnt="1" custScaleX="108157" custScaleY="84036"/>
      <dgm:spPr/>
    </dgm:pt>
    <dgm:pt modelId="{F5531E9A-8303-C249-82EE-038351947B89}" type="pres">
      <dgm:prSet presAssocID="{7D0FBF8F-3DA4-F745-8F93-3C1D9708BFD1}" presName="parTrans" presStyleLbl="bgSibTrans2D1" presStyleIdx="0" presStyleCnt="9"/>
      <dgm:spPr/>
    </dgm:pt>
    <dgm:pt modelId="{E32DE635-C1A3-F54F-B6C8-88FB3BC3CB1F}" type="pres">
      <dgm:prSet presAssocID="{E738A172-A6AF-7B42-9638-0DA0B37DA033}" presName="node" presStyleLbl="node1" presStyleIdx="0" presStyleCnt="9" custScaleX="112345" custScaleY="101503">
        <dgm:presLayoutVars>
          <dgm:bulletEnabled val="1"/>
        </dgm:presLayoutVars>
      </dgm:prSet>
      <dgm:spPr/>
    </dgm:pt>
    <dgm:pt modelId="{3B3674EF-0AE7-5048-8DBF-2EDD2D804AA6}" type="pres">
      <dgm:prSet presAssocID="{CA28B814-21EE-3D47-A771-583890C246BC}" presName="parTrans" presStyleLbl="bgSibTrans2D1" presStyleIdx="1" presStyleCnt="9"/>
      <dgm:spPr/>
    </dgm:pt>
    <dgm:pt modelId="{84687203-00FF-324C-B183-0231E2921B4F}" type="pres">
      <dgm:prSet presAssocID="{2654B34B-EC08-2743-BAFE-AB0335B630D9}" presName="node" presStyleLbl="node1" presStyleIdx="1" presStyleCnt="9">
        <dgm:presLayoutVars>
          <dgm:bulletEnabled val="1"/>
        </dgm:presLayoutVars>
      </dgm:prSet>
      <dgm:spPr/>
    </dgm:pt>
    <dgm:pt modelId="{6E333339-7038-E944-8E3F-5EB864064CC5}" type="pres">
      <dgm:prSet presAssocID="{794012C4-5C79-4F4C-ABD5-CCCF9155DE79}" presName="parTrans" presStyleLbl="bgSibTrans2D1" presStyleIdx="2" presStyleCnt="9"/>
      <dgm:spPr/>
    </dgm:pt>
    <dgm:pt modelId="{E634B826-3290-7C40-A253-91653B5EF494}" type="pres">
      <dgm:prSet presAssocID="{B6B5C798-B6AB-9A4D-9A28-CF439308FF27}" presName="node" presStyleLbl="node1" presStyleIdx="2" presStyleCnt="9" custScaleX="111916" custScaleY="104885" custRadScaleRad="102869" custRadScaleInc="-20476">
        <dgm:presLayoutVars>
          <dgm:bulletEnabled val="1"/>
        </dgm:presLayoutVars>
      </dgm:prSet>
      <dgm:spPr/>
    </dgm:pt>
    <dgm:pt modelId="{78352AF9-9F1A-E64B-B791-AA8C46D0F650}" type="pres">
      <dgm:prSet presAssocID="{6B810348-48F6-5B44-A735-66B46E50162D}" presName="parTrans" presStyleLbl="bgSibTrans2D1" presStyleIdx="3" presStyleCnt="9"/>
      <dgm:spPr/>
    </dgm:pt>
    <dgm:pt modelId="{6B31DFD8-8570-8A4B-95A1-75500E004EBA}" type="pres">
      <dgm:prSet presAssocID="{B2F917AB-6A5D-AD41-B72B-2833218E3DF2}" presName="node" presStyleLbl="node1" presStyleIdx="3" presStyleCnt="9" custScaleX="117419" custScaleY="106968" custRadScaleRad="102086" custRadScaleInc="-6425">
        <dgm:presLayoutVars>
          <dgm:bulletEnabled val="1"/>
        </dgm:presLayoutVars>
      </dgm:prSet>
      <dgm:spPr/>
    </dgm:pt>
    <dgm:pt modelId="{8B1490FB-90C4-6A42-ADBD-77013A887FBF}" type="pres">
      <dgm:prSet presAssocID="{671FC1F1-7BCB-3745-8302-111114464E7D}" presName="parTrans" presStyleLbl="bgSibTrans2D1" presStyleIdx="4" presStyleCnt="9"/>
      <dgm:spPr/>
    </dgm:pt>
    <dgm:pt modelId="{B24F9847-5D14-3844-96CD-20B6776142B5}" type="pres">
      <dgm:prSet presAssocID="{F8EB2116-FD63-7343-8362-FBAC48A6E964}" presName="node" presStyleLbl="node1" presStyleIdx="4" presStyleCnt="9" custScaleX="109322" custScaleY="101034">
        <dgm:presLayoutVars>
          <dgm:bulletEnabled val="1"/>
        </dgm:presLayoutVars>
      </dgm:prSet>
      <dgm:spPr/>
    </dgm:pt>
    <dgm:pt modelId="{2CB0B16E-E060-9E43-BD8F-39EFA61EDC4E}" type="pres">
      <dgm:prSet presAssocID="{D20FBA40-8ED9-764F-A4D2-F2CE03B737B5}" presName="parTrans" presStyleLbl="bgSibTrans2D1" presStyleIdx="5" presStyleCnt="9"/>
      <dgm:spPr/>
    </dgm:pt>
    <dgm:pt modelId="{E9DCFE11-692D-0742-A70B-13051D5AC494}" type="pres">
      <dgm:prSet presAssocID="{98A92872-A076-1043-A1A2-DEB9B931F432}" presName="node" presStyleLbl="node1" presStyleIdx="5" presStyleCnt="9" custScaleX="109432" custScaleY="101398" custRadScaleRad="98234" custRadScaleInc="-6349">
        <dgm:presLayoutVars>
          <dgm:bulletEnabled val="1"/>
        </dgm:presLayoutVars>
      </dgm:prSet>
      <dgm:spPr/>
    </dgm:pt>
    <dgm:pt modelId="{6BFCDEFF-D38E-B240-AC18-534F0B1B37C2}" type="pres">
      <dgm:prSet presAssocID="{EBD86F38-21EE-3B47-BB88-E1AA63CB134B}" presName="parTrans" presStyleLbl="bgSibTrans2D1" presStyleIdx="6" presStyleCnt="9"/>
      <dgm:spPr/>
    </dgm:pt>
    <dgm:pt modelId="{9DD0010B-E88D-B041-B0B6-8F83C477DC42}" type="pres">
      <dgm:prSet presAssocID="{2F4FF0C7-3B0B-A242-8CF6-27EAF327EF3E}" presName="node" presStyleLbl="node1" presStyleIdx="6" presStyleCnt="9" custScaleX="111462" custScaleY="99699">
        <dgm:presLayoutVars>
          <dgm:bulletEnabled val="1"/>
        </dgm:presLayoutVars>
      </dgm:prSet>
      <dgm:spPr/>
    </dgm:pt>
    <dgm:pt modelId="{43C072A4-E1AD-FB41-B240-610FA4E0C19F}" type="pres">
      <dgm:prSet presAssocID="{43493DDE-68F3-6E45-A741-FA1E404562D8}" presName="parTrans" presStyleLbl="bgSibTrans2D1" presStyleIdx="7" presStyleCnt="9"/>
      <dgm:spPr/>
    </dgm:pt>
    <dgm:pt modelId="{7B60C945-C423-234E-A86A-0F455919EDAB}" type="pres">
      <dgm:prSet presAssocID="{C5EBF9F6-D7F5-CA42-B760-8C25C22DF940}" presName="node" presStyleLbl="node1" presStyleIdx="7" presStyleCnt="9" custScaleX="110070" custScaleY="102670">
        <dgm:presLayoutVars>
          <dgm:bulletEnabled val="1"/>
        </dgm:presLayoutVars>
      </dgm:prSet>
      <dgm:spPr/>
    </dgm:pt>
    <dgm:pt modelId="{9EF6EE88-D3EE-C742-B4EB-D7530EDBFCCF}" type="pres">
      <dgm:prSet presAssocID="{367170A0-BA69-EA46-A9D2-DFFD7C78F2D5}" presName="parTrans" presStyleLbl="bgSibTrans2D1" presStyleIdx="8" presStyleCnt="9"/>
      <dgm:spPr/>
    </dgm:pt>
    <dgm:pt modelId="{DDAD5712-BEAB-C64C-8F15-4FE7DE1A613F}" type="pres">
      <dgm:prSet presAssocID="{CA3470CA-269B-5C4B-9F2B-61A98421712A}" presName="node" presStyleLbl="node1" presStyleIdx="8" presStyleCnt="9" custScaleX="109432" custScaleY="101398" custRadScaleRad="98234" custRadScaleInc="-6349">
        <dgm:presLayoutVars>
          <dgm:bulletEnabled val="1"/>
        </dgm:presLayoutVars>
      </dgm:prSet>
      <dgm:spPr/>
    </dgm:pt>
  </dgm:ptLst>
  <dgm:cxnLst>
    <dgm:cxn modelId="{F4514D01-78D0-9341-BA7C-1D4688172FAA}" type="presOf" srcId="{EBD3F205-1848-4D45-89E6-6FA2317276BC}" destId="{38E6B225-1B02-C14F-A0BA-DF6207CE9CDA}" srcOrd="0" destOrd="0" presId="urn:microsoft.com/office/officeart/2005/8/layout/radial4"/>
    <dgm:cxn modelId="{DB6FA00D-F2F0-674F-85EB-F201066D87C5}" type="presOf" srcId="{B2F917AB-6A5D-AD41-B72B-2833218E3DF2}" destId="{6B31DFD8-8570-8A4B-95A1-75500E004EBA}" srcOrd="0" destOrd="0" presId="urn:microsoft.com/office/officeart/2005/8/layout/radial4"/>
    <dgm:cxn modelId="{9A9A3D11-AEDF-6C46-AD17-18A8109E25CA}" type="presOf" srcId="{794012C4-5C79-4F4C-ABD5-CCCF9155DE79}" destId="{6E333339-7038-E944-8E3F-5EB864064CC5}" srcOrd="0" destOrd="0" presId="urn:microsoft.com/office/officeart/2005/8/layout/radial4"/>
    <dgm:cxn modelId="{2000951B-06E6-5C45-9B8D-9F864FB6490B}" srcId="{0111AA20-71C7-4D5A-8154-F208B819708E}" destId="{F8EB2116-FD63-7343-8362-FBAC48A6E964}" srcOrd="4" destOrd="0" parTransId="{671FC1F1-7BCB-3745-8302-111114464E7D}" sibTransId="{95E6D4FB-AA41-844D-92AE-13A858B18364}"/>
    <dgm:cxn modelId="{D004C51E-C8BF-6B4F-B012-60F3BB5DBF0A}" srcId="{0111AA20-71C7-4D5A-8154-F208B819708E}" destId="{2654B34B-EC08-2743-BAFE-AB0335B630D9}" srcOrd="1" destOrd="0" parTransId="{CA28B814-21EE-3D47-A771-583890C246BC}" sibTransId="{096B9874-110B-D54B-AFFE-928BF4129B23}"/>
    <dgm:cxn modelId="{3C239E20-F912-4D42-B013-EB1DDC280D37}" srcId="{0111AA20-71C7-4D5A-8154-F208B819708E}" destId="{98A92872-A076-1043-A1A2-DEB9B931F432}" srcOrd="5" destOrd="0" parTransId="{D20FBA40-8ED9-764F-A4D2-F2CE03B737B5}" sibTransId="{39E1C402-E3FE-994F-B409-87898EE2F7D2}"/>
    <dgm:cxn modelId="{4796F028-B7A1-0C4E-9A38-F4809A7AF7E9}" type="presOf" srcId="{367170A0-BA69-EA46-A9D2-DFFD7C78F2D5}" destId="{9EF6EE88-D3EE-C742-B4EB-D7530EDBFCCF}" srcOrd="0" destOrd="0" presId="urn:microsoft.com/office/officeart/2005/8/layout/radial4"/>
    <dgm:cxn modelId="{D0697731-9874-BF46-B58D-4674A5862DBF}" type="presOf" srcId="{C5EBF9F6-D7F5-CA42-B760-8C25C22DF940}" destId="{7B60C945-C423-234E-A86A-0F455919EDAB}" srcOrd="0" destOrd="0" presId="urn:microsoft.com/office/officeart/2005/8/layout/radial4"/>
    <dgm:cxn modelId="{DED10635-BE26-B24A-96C8-0E2DE29646F3}" type="presOf" srcId="{2F4FF0C7-3B0B-A242-8CF6-27EAF327EF3E}" destId="{9DD0010B-E88D-B041-B0B6-8F83C477DC42}" srcOrd="0" destOrd="0" presId="urn:microsoft.com/office/officeart/2005/8/layout/radial4"/>
    <dgm:cxn modelId="{28C32241-EE2F-9E49-A884-0FE73014DA94}" type="presOf" srcId="{CA28B814-21EE-3D47-A771-583890C246BC}" destId="{3B3674EF-0AE7-5048-8DBF-2EDD2D804AA6}" srcOrd="0" destOrd="0" presId="urn:microsoft.com/office/officeart/2005/8/layout/radial4"/>
    <dgm:cxn modelId="{2F0A214F-60EE-4C41-B4F9-627C39471DF3}" srcId="{0111AA20-71C7-4D5A-8154-F208B819708E}" destId="{B6B5C798-B6AB-9A4D-9A28-CF439308FF27}" srcOrd="2" destOrd="0" parTransId="{794012C4-5C79-4F4C-ABD5-CCCF9155DE79}" sibTransId="{C0F04DFF-01B1-204D-A636-80EC2EA793C8}"/>
    <dgm:cxn modelId="{1E7ECB59-5697-E941-AEE9-FCDD282C5D99}" srcId="{0111AA20-71C7-4D5A-8154-F208B819708E}" destId="{E738A172-A6AF-7B42-9638-0DA0B37DA033}" srcOrd="0" destOrd="0" parTransId="{7D0FBF8F-3DA4-F745-8F93-3C1D9708BFD1}" sibTransId="{8DA47546-FE2E-374C-BF8D-9936EF10BFB4}"/>
    <dgm:cxn modelId="{7F984160-7770-4A67-988A-6F8ACA032247}" srcId="{EBD3F205-1848-4D45-89E6-6FA2317276BC}" destId="{0111AA20-71C7-4D5A-8154-F208B819708E}" srcOrd="0" destOrd="0" parTransId="{71C604D6-8E08-48DF-97C8-A856D404B2B5}" sibTransId="{061179CA-2A96-49E3-AB2C-D16101F7CC61}"/>
    <dgm:cxn modelId="{23DB6B71-292D-2C4B-93EB-047561D1F401}" type="presOf" srcId="{671FC1F1-7BCB-3745-8302-111114464E7D}" destId="{8B1490FB-90C4-6A42-ADBD-77013A887FBF}" srcOrd="0" destOrd="0" presId="urn:microsoft.com/office/officeart/2005/8/layout/radial4"/>
    <dgm:cxn modelId="{D27EAA71-7658-D848-A543-0207945DBAD6}" srcId="{0111AA20-71C7-4D5A-8154-F208B819708E}" destId="{C5EBF9F6-D7F5-CA42-B760-8C25C22DF940}" srcOrd="7" destOrd="0" parTransId="{43493DDE-68F3-6E45-A741-FA1E404562D8}" sibTransId="{EC674750-1EF5-7E4B-94EA-29D43B324914}"/>
    <dgm:cxn modelId="{495D957E-8768-B74D-AAEC-130AAA2C173E}" srcId="{0111AA20-71C7-4D5A-8154-F208B819708E}" destId="{B2F917AB-6A5D-AD41-B72B-2833218E3DF2}" srcOrd="3" destOrd="0" parTransId="{6B810348-48F6-5B44-A735-66B46E50162D}" sibTransId="{C23B9385-D1D9-A945-BE63-4E4E31C96AC2}"/>
    <dgm:cxn modelId="{20E21D81-C3C0-974C-A864-B98CF86C8863}" type="presOf" srcId="{0111AA20-71C7-4D5A-8154-F208B819708E}" destId="{F5C9F0BD-CC2A-0649-9699-7230B1860E55}" srcOrd="0" destOrd="0" presId="urn:microsoft.com/office/officeart/2005/8/layout/radial4"/>
    <dgm:cxn modelId="{130BCC91-E279-954B-99E8-3301B59CC027}" type="presOf" srcId="{7D0FBF8F-3DA4-F745-8F93-3C1D9708BFD1}" destId="{F5531E9A-8303-C249-82EE-038351947B89}" srcOrd="0" destOrd="0" presId="urn:microsoft.com/office/officeart/2005/8/layout/radial4"/>
    <dgm:cxn modelId="{C2EBD991-2DB7-6D4D-9954-DE94A35C9995}" type="presOf" srcId="{2654B34B-EC08-2743-BAFE-AB0335B630D9}" destId="{84687203-00FF-324C-B183-0231E2921B4F}" srcOrd="0" destOrd="0" presId="urn:microsoft.com/office/officeart/2005/8/layout/radial4"/>
    <dgm:cxn modelId="{9BDE1392-1DD0-0C46-8E3A-D6D240800474}" type="presOf" srcId="{43493DDE-68F3-6E45-A741-FA1E404562D8}" destId="{43C072A4-E1AD-FB41-B240-610FA4E0C19F}" srcOrd="0" destOrd="0" presId="urn:microsoft.com/office/officeart/2005/8/layout/radial4"/>
    <dgm:cxn modelId="{341F7193-825C-CC40-A259-A856457A292A}" type="presOf" srcId="{F8EB2116-FD63-7343-8362-FBAC48A6E964}" destId="{B24F9847-5D14-3844-96CD-20B6776142B5}" srcOrd="0" destOrd="0" presId="urn:microsoft.com/office/officeart/2005/8/layout/radial4"/>
    <dgm:cxn modelId="{748D4E9C-910F-D146-B182-9B1F4B6F2F38}" srcId="{0111AA20-71C7-4D5A-8154-F208B819708E}" destId="{2F4FF0C7-3B0B-A242-8CF6-27EAF327EF3E}" srcOrd="6" destOrd="0" parTransId="{EBD86F38-21EE-3B47-BB88-E1AA63CB134B}" sibTransId="{6C01480A-3BBF-1342-98BF-C40568F4163E}"/>
    <dgm:cxn modelId="{52E89E9C-5157-AA41-B20F-393932C2A441}" type="presOf" srcId="{98A92872-A076-1043-A1A2-DEB9B931F432}" destId="{E9DCFE11-692D-0742-A70B-13051D5AC494}" srcOrd="0" destOrd="0" presId="urn:microsoft.com/office/officeart/2005/8/layout/radial4"/>
    <dgm:cxn modelId="{2F8D8CB1-B519-714A-9EFB-6E6AE45E67F0}" type="presOf" srcId="{EBD86F38-21EE-3B47-BB88-E1AA63CB134B}" destId="{6BFCDEFF-D38E-B240-AC18-534F0B1B37C2}" srcOrd="0" destOrd="0" presId="urn:microsoft.com/office/officeart/2005/8/layout/radial4"/>
    <dgm:cxn modelId="{7FEAE9B1-7C70-5548-BAAF-498F8FD6CAB5}" type="presOf" srcId="{6B810348-48F6-5B44-A735-66B46E50162D}" destId="{78352AF9-9F1A-E64B-B791-AA8C46D0F650}" srcOrd="0" destOrd="0" presId="urn:microsoft.com/office/officeart/2005/8/layout/radial4"/>
    <dgm:cxn modelId="{5273C8B4-CA7F-414F-A8EE-9AD060537A95}" type="presOf" srcId="{CA3470CA-269B-5C4B-9F2B-61A98421712A}" destId="{DDAD5712-BEAB-C64C-8F15-4FE7DE1A613F}" srcOrd="0" destOrd="0" presId="urn:microsoft.com/office/officeart/2005/8/layout/radial4"/>
    <dgm:cxn modelId="{7849BADD-D7A3-8947-9263-5459159B5D1B}" type="presOf" srcId="{E738A172-A6AF-7B42-9638-0DA0B37DA033}" destId="{E32DE635-C1A3-F54F-B6C8-88FB3BC3CB1F}" srcOrd="0" destOrd="0" presId="urn:microsoft.com/office/officeart/2005/8/layout/radial4"/>
    <dgm:cxn modelId="{F4AF2BEA-1176-8941-B2BC-DB77304F45CF}" type="presOf" srcId="{B6B5C798-B6AB-9A4D-9A28-CF439308FF27}" destId="{E634B826-3290-7C40-A253-91653B5EF494}" srcOrd="0" destOrd="0" presId="urn:microsoft.com/office/officeart/2005/8/layout/radial4"/>
    <dgm:cxn modelId="{974749F0-4BB8-E447-AEF3-228059B04C83}" type="presOf" srcId="{D20FBA40-8ED9-764F-A4D2-F2CE03B737B5}" destId="{2CB0B16E-E060-9E43-BD8F-39EFA61EDC4E}" srcOrd="0" destOrd="0" presId="urn:microsoft.com/office/officeart/2005/8/layout/radial4"/>
    <dgm:cxn modelId="{442946FF-70E2-124D-9E51-5A8F05D63763}" srcId="{0111AA20-71C7-4D5A-8154-F208B819708E}" destId="{CA3470CA-269B-5C4B-9F2B-61A98421712A}" srcOrd="8" destOrd="0" parTransId="{367170A0-BA69-EA46-A9D2-DFFD7C78F2D5}" sibTransId="{52DF5F2E-5C26-9940-9763-3A52AF05FEEA}"/>
    <dgm:cxn modelId="{139FD16C-4EE3-634C-9977-C53C24D91F34}" type="presParOf" srcId="{38E6B225-1B02-C14F-A0BA-DF6207CE9CDA}" destId="{F5C9F0BD-CC2A-0649-9699-7230B1860E55}" srcOrd="0" destOrd="0" presId="urn:microsoft.com/office/officeart/2005/8/layout/radial4"/>
    <dgm:cxn modelId="{512D4182-91EF-2143-A2A3-A3DD7C8193A0}" type="presParOf" srcId="{38E6B225-1B02-C14F-A0BA-DF6207CE9CDA}" destId="{F5531E9A-8303-C249-82EE-038351947B89}" srcOrd="1" destOrd="0" presId="urn:microsoft.com/office/officeart/2005/8/layout/radial4"/>
    <dgm:cxn modelId="{B9DA7DB8-7890-2844-8F21-5D783F91386F}" type="presParOf" srcId="{38E6B225-1B02-C14F-A0BA-DF6207CE9CDA}" destId="{E32DE635-C1A3-F54F-B6C8-88FB3BC3CB1F}" srcOrd="2" destOrd="0" presId="urn:microsoft.com/office/officeart/2005/8/layout/radial4"/>
    <dgm:cxn modelId="{F75CC14E-303A-D947-B48D-9A051BBE8ED8}" type="presParOf" srcId="{38E6B225-1B02-C14F-A0BA-DF6207CE9CDA}" destId="{3B3674EF-0AE7-5048-8DBF-2EDD2D804AA6}" srcOrd="3" destOrd="0" presId="urn:microsoft.com/office/officeart/2005/8/layout/radial4"/>
    <dgm:cxn modelId="{8F9D159E-BBB8-754A-AC03-5FD0290A2723}" type="presParOf" srcId="{38E6B225-1B02-C14F-A0BA-DF6207CE9CDA}" destId="{84687203-00FF-324C-B183-0231E2921B4F}" srcOrd="4" destOrd="0" presId="urn:microsoft.com/office/officeart/2005/8/layout/radial4"/>
    <dgm:cxn modelId="{72AED92E-8128-6B43-BA27-CD66EF19D2D5}" type="presParOf" srcId="{38E6B225-1B02-C14F-A0BA-DF6207CE9CDA}" destId="{6E333339-7038-E944-8E3F-5EB864064CC5}" srcOrd="5" destOrd="0" presId="urn:microsoft.com/office/officeart/2005/8/layout/radial4"/>
    <dgm:cxn modelId="{D0FFEB84-5DC5-854F-B3CD-3C9AE0522515}" type="presParOf" srcId="{38E6B225-1B02-C14F-A0BA-DF6207CE9CDA}" destId="{E634B826-3290-7C40-A253-91653B5EF494}" srcOrd="6" destOrd="0" presId="urn:microsoft.com/office/officeart/2005/8/layout/radial4"/>
    <dgm:cxn modelId="{DE996114-11E0-8947-AE21-3EED3D6E2BE1}" type="presParOf" srcId="{38E6B225-1B02-C14F-A0BA-DF6207CE9CDA}" destId="{78352AF9-9F1A-E64B-B791-AA8C46D0F650}" srcOrd="7" destOrd="0" presId="urn:microsoft.com/office/officeart/2005/8/layout/radial4"/>
    <dgm:cxn modelId="{5F321035-5948-4046-A54F-FD6F65B3A699}" type="presParOf" srcId="{38E6B225-1B02-C14F-A0BA-DF6207CE9CDA}" destId="{6B31DFD8-8570-8A4B-95A1-75500E004EBA}" srcOrd="8" destOrd="0" presId="urn:microsoft.com/office/officeart/2005/8/layout/radial4"/>
    <dgm:cxn modelId="{5FD5AFB4-7B13-464E-986E-2E0116F86DC7}" type="presParOf" srcId="{38E6B225-1B02-C14F-A0BA-DF6207CE9CDA}" destId="{8B1490FB-90C4-6A42-ADBD-77013A887FBF}" srcOrd="9" destOrd="0" presId="urn:microsoft.com/office/officeart/2005/8/layout/radial4"/>
    <dgm:cxn modelId="{8589884E-BA0D-834A-B918-84468700847E}" type="presParOf" srcId="{38E6B225-1B02-C14F-A0BA-DF6207CE9CDA}" destId="{B24F9847-5D14-3844-96CD-20B6776142B5}" srcOrd="10" destOrd="0" presId="urn:microsoft.com/office/officeart/2005/8/layout/radial4"/>
    <dgm:cxn modelId="{2A298637-535F-F348-9FE1-8E03D18DBA61}" type="presParOf" srcId="{38E6B225-1B02-C14F-A0BA-DF6207CE9CDA}" destId="{2CB0B16E-E060-9E43-BD8F-39EFA61EDC4E}" srcOrd="11" destOrd="0" presId="urn:microsoft.com/office/officeart/2005/8/layout/radial4"/>
    <dgm:cxn modelId="{947D3BEB-D57E-2A41-A98D-D36F7B015F4A}" type="presParOf" srcId="{38E6B225-1B02-C14F-A0BA-DF6207CE9CDA}" destId="{E9DCFE11-692D-0742-A70B-13051D5AC494}" srcOrd="12" destOrd="0" presId="urn:microsoft.com/office/officeart/2005/8/layout/radial4"/>
    <dgm:cxn modelId="{3A4486DD-566B-E342-B068-9FF4CEB3FD37}" type="presParOf" srcId="{38E6B225-1B02-C14F-A0BA-DF6207CE9CDA}" destId="{6BFCDEFF-D38E-B240-AC18-534F0B1B37C2}" srcOrd="13" destOrd="0" presId="urn:microsoft.com/office/officeart/2005/8/layout/radial4"/>
    <dgm:cxn modelId="{6B68E6A0-AD9B-C148-A4F0-D4D3775E71D5}" type="presParOf" srcId="{38E6B225-1B02-C14F-A0BA-DF6207CE9CDA}" destId="{9DD0010B-E88D-B041-B0B6-8F83C477DC42}" srcOrd="14" destOrd="0" presId="urn:microsoft.com/office/officeart/2005/8/layout/radial4"/>
    <dgm:cxn modelId="{729E0117-C2E4-D046-9DBA-9CF6449DF232}" type="presParOf" srcId="{38E6B225-1B02-C14F-A0BA-DF6207CE9CDA}" destId="{43C072A4-E1AD-FB41-B240-610FA4E0C19F}" srcOrd="15" destOrd="0" presId="urn:microsoft.com/office/officeart/2005/8/layout/radial4"/>
    <dgm:cxn modelId="{8CF3EE33-FC73-B649-A54D-060BD3B84CB8}" type="presParOf" srcId="{38E6B225-1B02-C14F-A0BA-DF6207CE9CDA}" destId="{7B60C945-C423-234E-A86A-0F455919EDAB}" srcOrd="16" destOrd="0" presId="urn:microsoft.com/office/officeart/2005/8/layout/radial4"/>
    <dgm:cxn modelId="{32D2CE6E-E12B-9C43-B8A4-2CCC15F9A0C1}" type="presParOf" srcId="{38E6B225-1B02-C14F-A0BA-DF6207CE9CDA}" destId="{9EF6EE88-D3EE-C742-B4EB-D7530EDBFCCF}" srcOrd="17" destOrd="0" presId="urn:microsoft.com/office/officeart/2005/8/layout/radial4"/>
    <dgm:cxn modelId="{73265F0C-F590-5C46-AD9E-4C09495099E3}" type="presParOf" srcId="{38E6B225-1B02-C14F-A0BA-DF6207CE9CDA}" destId="{DDAD5712-BEAB-C64C-8F15-4FE7DE1A613F}" srcOrd="18"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C9F0BD-CC2A-0649-9699-7230B1860E55}">
      <dsp:nvSpPr>
        <dsp:cNvPr id="0" name=""/>
        <dsp:cNvSpPr/>
      </dsp:nvSpPr>
      <dsp:spPr>
        <a:xfrm>
          <a:off x="3643907" y="3895352"/>
          <a:ext cx="1826364" cy="1419052"/>
        </a:xfrm>
        <a:prstGeom prst="ellipse">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38100" dist="23000" dir="5400000" rotWithShape="0">
            <a:srgbClr val="000000">
              <a:alpha val="35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solidFill>
              <a:latin typeface="Bell MT" panose="02020503060305020303" pitchFamily="18" charset="77"/>
            </a:rPr>
            <a:t>Data Preprocessing</a:t>
          </a:r>
          <a:endParaRPr lang="en-IN" sz="1400" kern="1200" dirty="0">
            <a:solidFill>
              <a:schemeClr val="accent1"/>
            </a:solidFill>
            <a:latin typeface="Bell MT" panose="02020503060305020303" pitchFamily="18" charset="77"/>
          </a:endParaRPr>
        </a:p>
      </dsp:txBody>
      <dsp:txXfrm>
        <a:off x="3911372" y="4103167"/>
        <a:ext cx="1291434" cy="1003422"/>
      </dsp:txXfrm>
    </dsp:sp>
    <dsp:sp modelId="{F5531E9A-8303-C249-82EE-038351947B89}">
      <dsp:nvSpPr>
        <dsp:cNvPr id="0" name=""/>
        <dsp:cNvSpPr/>
      </dsp:nvSpPr>
      <dsp:spPr>
        <a:xfrm rot="10800000">
          <a:off x="602851" y="4364249"/>
          <a:ext cx="2873798" cy="481257"/>
        </a:xfrm>
        <a:prstGeom prst="leftArrow">
          <a:avLst>
            <a:gd name="adj1" fmla="val 60000"/>
            <a:gd name="adj2" fmla="val 50000"/>
          </a:avLst>
        </a:prstGeom>
        <a:solidFill>
          <a:schemeClr val="accent1">
            <a:tint val="60000"/>
            <a:hueOff val="0"/>
            <a:satOff val="0"/>
            <a:lumOff val="0"/>
            <a:alphaOff val="0"/>
          </a:schemeClr>
        </a:solidFill>
        <a:ln>
          <a:noFill/>
        </a:ln>
        <a:effectLst>
          <a:outerShdw blurRad="38100" dist="23000" dir="5400000" rotWithShape="0">
            <a:srgbClr val="000000">
              <a:alpha val="35000"/>
            </a:srgbClr>
          </a:outerShdw>
        </a:effectLst>
      </dsp:spPr>
      <dsp:style>
        <a:lnRef idx="0">
          <a:scrgbClr r="0" g="0" b="0"/>
        </a:lnRef>
        <a:fillRef idx="1">
          <a:scrgbClr r="0" g="0" b="0"/>
        </a:fillRef>
        <a:effectRef idx="1">
          <a:scrgbClr r="0" g="0" b="0"/>
        </a:effectRef>
        <a:fontRef idx="minor">
          <a:schemeClr val="lt1"/>
        </a:fontRef>
      </dsp:style>
    </dsp:sp>
    <dsp:sp modelId="{E32DE635-C1A3-F54F-B6C8-88FB3BC3CB1F}">
      <dsp:nvSpPr>
        <dsp:cNvPr id="0" name=""/>
        <dsp:cNvSpPr/>
      </dsp:nvSpPr>
      <dsp:spPr>
        <a:xfrm>
          <a:off x="-61128" y="4124957"/>
          <a:ext cx="1327959" cy="959842"/>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38100" dist="23000" dir="5400000" rotWithShape="0">
            <a:srgbClr val="000000">
              <a:alpha val="35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2"/>
              </a:solidFill>
              <a:latin typeface="Bell MT" panose="02020503060305020303" pitchFamily="18" charset="77"/>
            </a:rPr>
            <a:t>Converting emoji's</a:t>
          </a:r>
          <a:endParaRPr lang="en-IN" sz="1400" kern="1200" dirty="0">
            <a:solidFill>
              <a:schemeClr val="accent2"/>
            </a:solidFill>
            <a:latin typeface="Bell MT" panose="02020503060305020303" pitchFamily="18" charset="77"/>
          </a:endParaRPr>
        </a:p>
      </dsp:txBody>
      <dsp:txXfrm>
        <a:off x="-33015" y="4153070"/>
        <a:ext cx="1271733" cy="903616"/>
      </dsp:txXfrm>
    </dsp:sp>
    <dsp:sp modelId="{3B3674EF-0AE7-5048-8DBF-2EDD2D804AA6}">
      <dsp:nvSpPr>
        <dsp:cNvPr id="0" name=""/>
        <dsp:cNvSpPr/>
      </dsp:nvSpPr>
      <dsp:spPr>
        <a:xfrm rot="12150000">
          <a:off x="792999" y="3408312"/>
          <a:ext cx="2912508" cy="481257"/>
        </a:xfrm>
        <a:prstGeom prst="leftArrow">
          <a:avLst>
            <a:gd name="adj1" fmla="val 60000"/>
            <a:gd name="adj2" fmla="val 50000"/>
          </a:avLst>
        </a:prstGeom>
        <a:solidFill>
          <a:schemeClr val="accent1">
            <a:tint val="60000"/>
            <a:hueOff val="0"/>
            <a:satOff val="0"/>
            <a:lumOff val="0"/>
            <a:alphaOff val="0"/>
          </a:schemeClr>
        </a:solidFill>
        <a:ln>
          <a:noFill/>
        </a:ln>
        <a:effectLst>
          <a:outerShdw blurRad="38100" dist="23000" dir="5400000" rotWithShape="0">
            <a:srgbClr val="000000">
              <a:alpha val="35000"/>
            </a:srgbClr>
          </a:outerShdw>
        </a:effectLst>
      </dsp:spPr>
      <dsp:style>
        <a:lnRef idx="0">
          <a:scrgbClr r="0" g="0" b="0"/>
        </a:lnRef>
        <a:fillRef idx="1">
          <a:scrgbClr r="0" g="0" b="0"/>
        </a:fillRef>
        <a:effectRef idx="1">
          <a:scrgbClr r="0" g="0" b="0"/>
        </a:effectRef>
        <a:fontRef idx="minor">
          <a:schemeClr val="lt1"/>
        </a:fontRef>
      </dsp:style>
    </dsp:sp>
    <dsp:sp modelId="{84687203-00FF-324C-B183-0231E2921B4F}">
      <dsp:nvSpPr>
        <dsp:cNvPr id="0" name=""/>
        <dsp:cNvSpPr/>
      </dsp:nvSpPr>
      <dsp:spPr>
        <a:xfrm>
          <a:off x="312831" y="2618842"/>
          <a:ext cx="1182036" cy="945629"/>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38100" dist="23000" dir="5400000" rotWithShape="0">
            <a:srgbClr val="000000">
              <a:alpha val="35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2"/>
              </a:solidFill>
              <a:latin typeface="Bell MT" panose="02020503060305020303" pitchFamily="18" charset="77"/>
            </a:rPr>
            <a:t>Removing extra space</a:t>
          </a:r>
          <a:endParaRPr lang="en-IN" sz="1400" kern="1200" dirty="0">
            <a:solidFill>
              <a:schemeClr val="accent2"/>
            </a:solidFill>
            <a:latin typeface="Bell MT" panose="02020503060305020303" pitchFamily="18" charset="77"/>
          </a:endParaRPr>
        </a:p>
      </dsp:txBody>
      <dsp:txXfrm>
        <a:off x="340528" y="2646539"/>
        <a:ext cx="1126642" cy="890235"/>
      </dsp:txXfrm>
    </dsp:sp>
    <dsp:sp modelId="{6E333339-7038-E944-8E3F-5EB864064CC5}">
      <dsp:nvSpPr>
        <dsp:cNvPr id="0" name=""/>
        <dsp:cNvSpPr/>
      </dsp:nvSpPr>
      <dsp:spPr>
        <a:xfrm rot="13254288">
          <a:off x="1106467" y="2709649"/>
          <a:ext cx="3081645" cy="481257"/>
        </a:xfrm>
        <a:prstGeom prst="leftArrow">
          <a:avLst>
            <a:gd name="adj1" fmla="val 60000"/>
            <a:gd name="adj2" fmla="val 50000"/>
          </a:avLst>
        </a:prstGeom>
        <a:solidFill>
          <a:schemeClr val="accent1">
            <a:tint val="60000"/>
            <a:hueOff val="0"/>
            <a:satOff val="0"/>
            <a:lumOff val="0"/>
            <a:alphaOff val="0"/>
          </a:schemeClr>
        </a:solidFill>
        <a:ln>
          <a:noFill/>
        </a:ln>
        <a:effectLst>
          <a:outerShdw blurRad="38100" dist="23000" dir="5400000" rotWithShape="0">
            <a:srgbClr val="000000">
              <a:alpha val="35000"/>
            </a:srgbClr>
          </a:outerShdw>
        </a:effectLst>
      </dsp:spPr>
      <dsp:style>
        <a:lnRef idx="0">
          <a:scrgbClr r="0" g="0" b="0"/>
        </a:lnRef>
        <a:fillRef idx="1">
          <a:scrgbClr r="0" g="0" b="0"/>
        </a:fillRef>
        <a:effectRef idx="1">
          <a:scrgbClr r="0" g="0" b="0"/>
        </a:effectRef>
        <a:fontRef idx="minor">
          <a:schemeClr val="lt1"/>
        </a:fontRef>
      </dsp:style>
    </dsp:sp>
    <dsp:sp modelId="{E634B826-3290-7C40-A253-91653B5EF494}">
      <dsp:nvSpPr>
        <dsp:cNvPr id="0" name=""/>
        <dsp:cNvSpPr/>
      </dsp:nvSpPr>
      <dsp:spPr>
        <a:xfrm>
          <a:off x="821294" y="1445429"/>
          <a:ext cx="1322888" cy="991823"/>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38100" dist="23000" dir="5400000" rotWithShape="0">
            <a:srgbClr val="000000">
              <a:alpha val="35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2"/>
              </a:solidFill>
              <a:latin typeface="Bell MT" panose="02020503060305020303" pitchFamily="18" charset="77"/>
            </a:rPr>
            <a:t>Lowercasing the data</a:t>
          </a:r>
          <a:endParaRPr lang="en-IN" sz="1400" kern="1200" dirty="0">
            <a:solidFill>
              <a:schemeClr val="accent2"/>
            </a:solidFill>
            <a:latin typeface="Bell MT" panose="02020503060305020303" pitchFamily="18" charset="77"/>
          </a:endParaRPr>
        </a:p>
      </dsp:txBody>
      <dsp:txXfrm>
        <a:off x="850344" y="1474479"/>
        <a:ext cx="1264788" cy="933723"/>
      </dsp:txXfrm>
    </dsp:sp>
    <dsp:sp modelId="{78352AF9-9F1A-E64B-B791-AA8C46D0F650}">
      <dsp:nvSpPr>
        <dsp:cNvPr id="0" name=""/>
        <dsp:cNvSpPr/>
      </dsp:nvSpPr>
      <dsp:spPr>
        <a:xfrm rot="14772900">
          <a:off x="1997769" y="2098566"/>
          <a:ext cx="3121487" cy="481257"/>
        </a:xfrm>
        <a:prstGeom prst="leftArrow">
          <a:avLst>
            <a:gd name="adj1" fmla="val 60000"/>
            <a:gd name="adj2" fmla="val 50000"/>
          </a:avLst>
        </a:prstGeom>
        <a:solidFill>
          <a:schemeClr val="accent1">
            <a:tint val="60000"/>
            <a:hueOff val="0"/>
            <a:satOff val="0"/>
            <a:lumOff val="0"/>
            <a:alphaOff val="0"/>
          </a:schemeClr>
        </a:solidFill>
        <a:ln>
          <a:noFill/>
        </a:ln>
        <a:effectLst>
          <a:outerShdw blurRad="38100" dist="23000" dir="5400000" rotWithShape="0">
            <a:srgbClr val="000000">
              <a:alpha val="35000"/>
            </a:srgbClr>
          </a:outerShdw>
        </a:effectLst>
      </dsp:spPr>
      <dsp:style>
        <a:lnRef idx="0">
          <a:scrgbClr r="0" g="0" b="0"/>
        </a:lnRef>
        <a:fillRef idx="1">
          <a:scrgbClr r="0" g="0" b="0"/>
        </a:fillRef>
        <a:effectRef idx="1">
          <a:scrgbClr r="0" g="0" b="0"/>
        </a:effectRef>
        <a:fontRef idx="minor">
          <a:schemeClr val="lt1"/>
        </a:fontRef>
      </dsp:style>
    </dsp:sp>
    <dsp:sp modelId="{6B31DFD8-8570-8A4B-95A1-75500E004EBA}">
      <dsp:nvSpPr>
        <dsp:cNvPr id="0" name=""/>
        <dsp:cNvSpPr/>
      </dsp:nvSpPr>
      <dsp:spPr>
        <a:xfrm>
          <a:off x="2235088" y="405252"/>
          <a:ext cx="1387935" cy="1011520"/>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38100" dist="23000" dir="5400000" rotWithShape="0">
            <a:srgbClr val="000000">
              <a:alpha val="35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2"/>
              </a:solidFill>
              <a:latin typeface="Bell MT" panose="02020503060305020303" pitchFamily="18" charset="77"/>
            </a:rPr>
            <a:t>Removing numbers</a:t>
          </a:r>
          <a:endParaRPr lang="en-IN" sz="1400" kern="1200" dirty="0">
            <a:solidFill>
              <a:schemeClr val="accent2"/>
            </a:solidFill>
            <a:latin typeface="Bell MT" panose="02020503060305020303" pitchFamily="18" charset="77"/>
          </a:endParaRPr>
        </a:p>
      </dsp:txBody>
      <dsp:txXfrm>
        <a:off x="2264714" y="434878"/>
        <a:ext cx="1328683" cy="952268"/>
      </dsp:txXfrm>
    </dsp:sp>
    <dsp:sp modelId="{8B1490FB-90C4-6A42-ADBD-77013A887FBF}">
      <dsp:nvSpPr>
        <dsp:cNvPr id="0" name=""/>
        <dsp:cNvSpPr/>
      </dsp:nvSpPr>
      <dsp:spPr>
        <a:xfrm rot="16200000">
          <a:off x="3023963" y="1943137"/>
          <a:ext cx="3066253" cy="481257"/>
        </a:xfrm>
        <a:prstGeom prst="leftArrow">
          <a:avLst>
            <a:gd name="adj1" fmla="val 60000"/>
            <a:gd name="adj2" fmla="val 50000"/>
          </a:avLst>
        </a:prstGeom>
        <a:solidFill>
          <a:schemeClr val="accent1">
            <a:tint val="60000"/>
            <a:hueOff val="0"/>
            <a:satOff val="0"/>
            <a:lumOff val="0"/>
            <a:alphaOff val="0"/>
          </a:schemeClr>
        </a:solidFill>
        <a:ln>
          <a:noFill/>
        </a:ln>
        <a:effectLst>
          <a:outerShdw blurRad="38100" dist="23000" dir="5400000" rotWithShape="0">
            <a:srgbClr val="000000">
              <a:alpha val="35000"/>
            </a:srgbClr>
          </a:outerShdw>
        </a:effectLst>
      </dsp:spPr>
      <dsp:style>
        <a:lnRef idx="0">
          <a:scrgbClr r="0" g="0" b="0"/>
        </a:lnRef>
        <a:fillRef idx="1">
          <a:scrgbClr r="0" g="0" b="0"/>
        </a:fillRef>
        <a:effectRef idx="1">
          <a:scrgbClr r="0" g="0" b="0"/>
        </a:effectRef>
        <a:fontRef idx="minor">
          <a:schemeClr val="lt1"/>
        </a:fontRef>
      </dsp:style>
    </dsp:sp>
    <dsp:sp modelId="{B24F9847-5D14-3844-96CD-20B6776142B5}">
      <dsp:nvSpPr>
        <dsp:cNvPr id="0" name=""/>
        <dsp:cNvSpPr/>
      </dsp:nvSpPr>
      <dsp:spPr>
        <a:xfrm>
          <a:off x="3910977" y="172936"/>
          <a:ext cx="1292226" cy="955407"/>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38100" dist="23000" dir="5400000" rotWithShape="0">
            <a:srgbClr val="000000">
              <a:alpha val="35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2"/>
              </a:solidFill>
              <a:latin typeface="Bell MT" panose="02020503060305020303" pitchFamily="18" charset="77"/>
            </a:rPr>
            <a:t>Removing contractions</a:t>
          </a:r>
          <a:endParaRPr lang="en-IN" sz="1400" kern="1200" dirty="0">
            <a:solidFill>
              <a:schemeClr val="accent2"/>
            </a:solidFill>
            <a:latin typeface="Bell MT" panose="02020503060305020303" pitchFamily="18" charset="77"/>
          </a:endParaRPr>
        </a:p>
      </dsp:txBody>
      <dsp:txXfrm>
        <a:off x="3938960" y="200919"/>
        <a:ext cx="1236260" cy="899441"/>
      </dsp:txXfrm>
    </dsp:sp>
    <dsp:sp modelId="{2CB0B16E-E060-9E43-BD8F-39EFA61EDC4E}">
      <dsp:nvSpPr>
        <dsp:cNvPr id="0" name=""/>
        <dsp:cNvSpPr/>
      </dsp:nvSpPr>
      <dsp:spPr>
        <a:xfrm rot="17473812">
          <a:off x="3932691" y="2133337"/>
          <a:ext cx="2982130" cy="481257"/>
        </a:xfrm>
        <a:prstGeom prst="leftArrow">
          <a:avLst>
            <a:gd name="adj1" fmla="val 60000"/>
            <a:gd name="adj2" fmla="val 50000"/>
          </a:avLst>
        </a:prstGeom>
        <a:solidFill>
          <a:schemeClr val="accent1">
            <a:tint val="60000"/>
            <a:hueOff val="0"/>
            <a:satOff val="0"/>
            <a:lumOff val="0"/>
            <a:alphaOff val="0"/>
          </a:schemeClr>
        </a:solidFill>
        <a:ln>
          <a:noFill/>
        </a:ln>
        <a:effectLst>
          <a:outerShdw blurRad="38100" dist="23000" dir="5400000" rotWithShape="0">
            <a:srgbClr val="000000">
              <a:alpha val="35000"/>
            </a:srgbClr>
          </a:outerShdw>
        </a:effectLst>
      </dsp:spPr>
      <dsp:style>
        <a:lnRef idx="0">
          <a:scrgbClr r="0" g="0" b="0"/>
        </a:lnRef>
        <a:fillRef idx="1">
          <a:scrgbClr r="0" g="0" b="0"/>
        </a:fillRef>
        <a:effectRef idx="1">
          <a:scrgbClr r="0" g="0" b="0"/>
        </a:effectRef>
        <a:fontRef idx="minor">
          <a:schemeClr val="lt1"/>
        </a:fontRef>
      </dsp:style>
    </dsp:sp>
    <dsp:sp modelId="{E9DCFE11-692D-0742-A70B-13051D5AC494}">
      <dsp:nvSpPr>
        <dsp:cNvPr id="0" name=""/>
        <dsp:cNvSpPr/>
      </dsp:nvSpPr>
      <dsp:spPr>
        <a:xfrm>
          <a:off x="5316932" y="504669"/>
          <a:ext cx="1293526" cy="958849"/>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38100" dist="23000" dir="5400000" rotWithShape="0">
            <a:srgbClr val="000000">
              <a:alpha val="35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2"/>
              </a:solidFill>
              <a:latin typeface="Bell MT" panose="02020503060305020303" pitchFamily="18" charset="77"/>
            </a:rPr>
            <a:t>Tokenization</a:t>
          </a:r>
          <a:endParaRPr lang="en-IN" sz="1400" kern="1200" dirty="0">
            <a:solidFill>
              <a:schemeClr val="accent2"/>
            </a:solidFill>
            <a:latin typeface="Bell MT" panose="02020503060305020303" pitchFamily="18" charset="77"/>
          </a:endParaRPr>
        </a:p>
      </dsp:txBody>
      <dsp:txXfrm>
        <a:off x="5345016" y="532753"/>
        <a:ext cx="1237358" cy="902681"/>
      </dsp:txXfrm>
    </dsp:sp>
    <dsp:sp modelId="{6BFCDEFF-D38E-B240-AC18-534F0B1B37C2}">
      <dsp:nvSpPr>
        <dsp:cNvPr id="0" name=""/>
        <dsp:cNvSpPr/>
      </dsp:nvSpPr>
      <dsp:spPr>
        <a:xfrm rot="18900000">
          <a:off x="4802761" y="2624590"/>
          <a:ext cx="2987976" cy="481257"/>
        </a:xfrm>
        <a:prstGeom prst="leftArrow">
          <a:avLst>
            <a:gd name="adj1" fmla="val 60000"/>
            <a:gd name="adj2" fmla="val 50000"/>
          </a:avLst>
        </a:prstGeom>
        <a:solidFill>
          <a:schemeClr val="accent1">
            <a:tint val="60000"/>
            <a:hueOff val="0"/>
            <a:satOff val="0"/>
            <a:lumOff val="0"/>
            <a:alphaOff val="0"/>
          </a:schemeClr>
        </a:solidFill>
        <a:ln>
          <a:noFill/>
        </a:ln>
        <a:effectLst>
          <a:outerShdw blurRad="38100" dist="23000" dir="5400000" rotWithShape="0">
            <a:srgbClr val="000000">
              <a:alpha val="35000"/>
            </a:srgbClr>
          </a:outerShdw>
        </a:effectLst>
      </dsp:spPr>
      <dsp:style>
        <a:lnRef idx="0">
          <a:scrgbClr r="0" g="0" b="0"/>
        </a:lnRef>
        <a:fillRef idx="1">
          <a:scrgbClr r="0" g="0" b="0"/>
        </a:fillRef>
        <a:effectRef idx="1">
          <a:scrgbClr r="0" g="0" b="0"/>
        </a:effectRef>
        <a:fontRef idx="minor">
          <a:schemeClr val="lt1"/>
        </a:fontRef>
      </dsp:style>
    </dsp:sp>
    <dsp:sp modelId="{9DD0010B-E88D-B041-B0B6-8F83C477DC42}">
      <dsp:nvSpPr>
        <dsp:cNvPr id="0" name=""/>
        <dsp:cNvSpPr/>
      </dsp:nvSpPr>
      <dsp:spPr>
        <a:xfrm>
          <a:off x="6694398" y="1337418"/>
          <a:ext cx="1317521" cy="942783"/>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38100" dist="23000" dir="5400000" rotWithShape="0">
            <a:srgbClr val="000000">
              <a:alpha val="35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2"/>
              </a:solidFill>
              <a:latin typeface="Bell MT" panose="02020503060305020303" pitchFamily="18" charset="77"/>
            </a:rPr>
            <a:t>Removing punctuations</a:t>
          </a:r>
          <a:endParaRPr lang="en-IN" sz="1400" kern="1200" dirty="0">
            <a:solidFill>
              <a:schemeClr val="accent2"/>
            </a:solidFill>
            <a:latin typeface="Bell MT" panose="02020503060305020303" pitchFamily="18" charset="77"/>
          </a:endParaRPr>
        </a:p>
      </dsp:txBody>
      <dsp:txXfrm>
        <a:off x="6722011" y="1365031"/>
        <a:ext cx="1262295" cy="887557"/>
      </dsp:txXfrm>
    </dsp:sp>
    <dsp:sp modelId="{43C072A4-E1AD-FB41-B240-610FA4E0C19F}">
      <dsp:nvSpPr>
        <dsp:cNvPr id="0" name=""/>
        <dsp:cNvSpPr/>
      </dsp:nvSpPr>
      <dsp:spPr>
        <a:xfrm rot="20250000">
          <a:off x="5408672" y="3408312"/>
          <a:ext cx="2912508" cy="481257"/>
        </a:xfrm>
        <a:prstGeom prst="leftArrow">
          <a:avLst>
            <a:gd name="adj1" fmla="val 60000"/>
            <a:gd name="adj2" fmla="val 50000"/>
          </a:avLst>
        </a:prstGeom>
        <a:solidFill>
          <a:schemeClr val="accent1">
            <a:tint val="60000"/>
            <a:hueOff val="0"/>
            <a:satOff val="0"/>
            <a:lumOff val="0"/>
            <a:alphaOff val="0"/>
          </a:schemeClr>
        </a:solidFill>
        <a:ln>
          <a:noFill/>
        </a:ln>
        <a:effectLst>
          <a:outerShdw blurRad="38100" dist="23000" dir="5400000" rotWithShape="0">
            <a:srgbClr val="000000">
              <a:alpha val="35000"/>
            </a:srgbClr>
          </a:outerShdw>
        </a:effectLst>
      </dsp:spPr>
      <dsp:style>
        <a:lnRef idx="0">
          <a:scrgbClr r="0" g="0" b="0"/>
        </a:lnRef>
        <a:fillRef idx="1">
          <a:scrgbClr r="0" g="0" b="0"/>
        </a:fillRef>
        <a:effectRef idx="1">
          <a:scrgbClr r="0" g="0" b="0"/>
        </a:effectRef>
        <a:fontRef idx="minor">
          <a:schemeClr val="lt1"/>
        </a:fontRef>
      </dsp:style>
    </dsp:sp>
    <dsp:sp modelId="{7B60C945-C423-234E-A86A-0F455919EDAB}">
      <dsp:nvSpPr>
        <dsp:cNvPr id="0" name=""/>
        <dsp:cNvSpPr/>
      </dsp:nvSpPr>
      <dsp:spPr>
        <a:xfrm>
          <a:off x="7559796" y="2606218"/>
          <a:ext cx="1301067" cy="970877"/>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38100" dist="23000" dir="5400000" rotWithShape="0">
            <a:srgbClr val="000000">
              <a:alpha val="35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2"/>
              </a:solidFill>
              <a:latin typeface="Bell MT" panose="02020503060305020303" pitchFamily="18" charset="77"/>
            </a:rPr>
            <a:t>Removing </a:t>
          </a:r>
          <a:r>
            <a:rPr lang="en-US" sz="1400" kern="1200" dirty="0" err="1">
              <a:solidFill>
                <a:schemeClr val="accent2"/>
              </a:solidFill>
              <a:latin typeface="Bell MT" panose="02020503060305020303" pitchFamily="18" charset="77"/>
            </a:rPr>
            <a:t>Stopwords</a:t>
          </a:r>
          <a:endParaRPr lang="en-US" sz="1400" kern="1200" dirty="0">
            <a:solidFill>
              <a:schemeClr val="accent2"/>
            </a:solidFill>
            <a:latin typeface="Bell MT" panose="02020503060305020303" pitchFamily="18" charset="77"/>
          </a:endParaRPr>
        </a:p>
      </dsp:txBody>
      <dsp:txXfrm>
        <a:off x="7588232" y="2634654"/>
        <a:ext cx="1244195" cy="914005"/>
      </dsp:txXfrm>
    </dsp:sp>
    <dsp:sp modelId="{9EF6EE88-D3EE-C742-B4EB-D7530EDBFCCF}">
      <dsp:nvSpPr>
        <dsp:cNvPr id="0" name=""/>
        <dsp:cNvSpPr/>
      </dsp:nvSpPr>
      <dsp:spPr>
        <a:xfrm rot="21523812">
          <a:off x="5632941" y="4309282"/>
          <a:ext cx="2807946" cy="481257"/>
        </a:xfrm>
        <a:prstGeom prst="leftArrow">
          <a:avLst>
            <a:gd name="adj1" fmla="val 60000"/>
            <a:gd name="adj2" fmla="val 50000"/>
          </a:avLst>
        </a:prstGeom>
        <a:solidFill>
          <a:schemeClr val="accent1">
            <a:tint val="60000"/>
            <a:hueOff val="0"/>
            <a:satOff val="0"/>
            <a:lumOff val="0"/>
            <a:alphaOff val="0"/>
          </a:schemeClr>
        </a:solidFill>
        <a:ln>
          <a:noFill/>
        </a:ln>
        <a:effectLst>
          <a:outerShdw blurRad="38100" dist="23000" dir="5400000" rotWithShape="0">
            <a:srgbClr val="000000">
              <a:alpha val="35000"/>
            </a:srgbClr>
          </a:outerShdw>
        </a:effectLst>
      </dsp:spPr>
      <dsp:style>
        <a:lnRef idx="0">
          <a:scrgbClr r="0" g="0" b="0"/>
        </a:lnRef>
        <a:fillRef idx="1">
          <a:scrgbClr r="0" g="0" b="0"/>
        </a:fillRef>
        <a:effectRef idx="1">
          <a:scrgbClr r="0" g="0" b="0"/>
        </a:effectRef>
        <a:fontRef idx="minor">
          <a:schemeClr val="lt1"/>
        </a:fontRef>
      </dsp:style>
    </dsp:sp>
    <dsp:sp modelId="{DDAD5712-BEAB-C64C-8F15-4FE7DE1A613F}">
      <dsp:nvSpPr>
        <dsp:cNvPr id="0" name=""/>
        <dsp:cNvSpPr/>
      </dsp:nvSpPr>
      <dsp:spPr>
        <a:xfrm>
          <a:off x="7793779" y="4039374"/>
          <a:ext cx="1293526" cy="958849"/>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38100" dist="23000" dir="5400000" rotWithShape="0">
            <a:srgbClr val="000000">
              <a:alpha val="35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2"/>
              </a:solidFill>
              <a:latin typeface="Bell MT" panose="02020503060305020303" pitchFamily="18" charset="77"/>
            </a:rPr>
            <a:t>Lemmatization</a:t>
          </a:r>
        </a:p>
      </dsp:txBody>
      <dsp:txXfrm>
        <a:off x="7821863" y="4067458"/>
        <a:ext cx="1237358" cy="902681"/>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80C5E2-78CD-F746-9BAF-2B89BCAF7E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5331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12</a:t>
            </a:fld>
            <a:endParaRPr lang="en-US"/>
          </a:p>
        </p:txBody>
      </p:sp>
    </p:spTree>
    <p:extLst>
      <p:ext uri="{BB962C8B-B14F-4D97-AF65-F5344CB8AC3E}">
        <p14:creationId xmlns:p14="http://schemas.microsoft.com/office/powerpoint/2010/main" val="35527143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13</a:t>
            </a:fld>
            <a:endParaRPr lang="en-US"/>
          </a:p>
        </p:txBody>
      </p:sp>
    </p:spTree>
    <p:extLst>
      <p:ext uri="{BB962C8B-B14F-4D97-AF65-F5344CB8AC3E}">
        <p14:creationId xmlns:p14="http://schemas.microsoft.com/office/powerpoint/2010/main" val="1357517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14</a:t>
            </a:fld>
            <a:endParaRPr lang="en-US"/>
          </a:p>
        </p:txBody>
      </p:sp>
    </p:spTree>
    <p:extLst>
      <p:ext uri="{BB962C8B-B14F-4D97-AF65-F5344CB8AC3E}">
        <p14:creationId xmlns:p14="http://schemas.microsoft.com/office/powerpoint/2010/main" val="3175676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15</a:t>
            </a:fld>
            <a:endParaRPr lang="en-US"/>
          </a:p>
        </p:txBody>
      </p:sp>
    </p:spTree>
    <p:extLst>
      <p:ext uri="{BB962C8B-B14F-4D97-AF65-F5344CB8AC3E}">
        <p14:creationId xmlns:p14="http://schemas.microsoft.com/office/powerpoint/2010/main" val="36793957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16</a:t>
            </a:fld>
            <a:endParaRPr lang="en-US"/>
          </a:p>
        </p:txBody>
      </p:sp>
    </p:spTree>
    <p:extLst>
      <p:ext uri="{BB962C8B-B14F-4D97-AF65-F5344CB8AC3E}">
        <p14:creationId xmlns:p14="http://schemas.microsoft.com/office/powerpoint/2010/main" val="33513835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18</a:t>
            </a:fld>
            <a:endParaRPr lang="en-US"/>
          </a:p>
        </p:txBody>
      </p:sp>
    </p:spTree>
    <p:extLst>
      <p:ext uri="{BB962C8B-B14F-4D97-AF65-F5344CB8AC3E}">
        <p14:creationId xmlns:p14="http://schemas.microsoft.com/office/powerpoint/2010/main" val="426820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19</a:t>
            </a:fld>
            <a:endParaRPr lang="en-US"/>
          </a:p>
        </p:txBody>
      </p:sp>
    </p:spTree>
    <p:extLst>
      <p:ext uri="{BB962C8B-B14F-4D97-AF65-F5344CB8AC3E}">
        <p14:creationId xmlns:p14="http://schemas.microsoft.com/office/powerpoint/2010/main" val="22491802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20</a:t>
            </a:fld>
            <a:endParaRPr lang="en-US"/>
          </a:p>
        </p:txBody>
      </p:sp>
    </p:spTree>
    <p:extLst>
      <p:ext uri="{BB962C8B-B14F-4D97-AF65-F5344CB8AC3E}">
        <p14:creationId xmlns:p14="http://schemas.microsoft.com/office/powerpoint/2010/main" val="38497250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22</a:t>
            </a:fld>
            <a:endParaRPr lang="en-US"/>
          </a:p>
        </p:txBody>
      </p:sp>
    </p:spTree>
    <p:extLst>
      <p:ext uri="{BB962C8B-B14F-4D97-AF65-F5344CB8AC3E}">
        <p14:creationId xmlns:p14="http://schemas.microsoft.com/office/powerpoint/2010/main" val="39590637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23</a:t>
            </a:fld>
            <a:endParaRPr lang="en-US"/>
          </a:p>
        </p:txBody>
      </p:sp>
    </p:spTree>
    <p:extLst>
      <p:ext uri="{BB962C8B-B14F-4D97-AF65-F5344CB8AC3E}">
        <p14:creationId xmlns:p14="http://schemas.microsoft.com/office/powerpoint/2010/main" val="895131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3</a:t>
            </a:fld>
            <a:endParaRPr lang="en-US"/>
          </a:p>
        </p:txBody>
      </p:sp>
    </p:spTree>
    <p:extLst>
      <p:ext uri="{BB962C8B-B14F-4D97-AF65-F5344CB8AC3E}">
        <p14:creationId xmlns:p14="http://schemas.microsoft.com/office/powerpoint/2010/main" val="2300370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24</a:t>
            </a:fld>
            <a:endParaRPr lang="en-US"/>
          </a:p>
        </p:txBody>
      </p:sp>
    </p:spTree>
    <p:extLst>
      <p:ext uri="{BB962C8B-B14F-4D97-AF65-F5344CB8AC3E}">
        <p14:creationId xmlns:p14="http://schemas.microsoft.com/office/powerpoint/2010/main" val="19325880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25</a:t>
            </a:fld>
            <a:endParaRPr lang="en-US"/>
          </a:p>
        </p:txBody>
      </p:sp>
    </p:spTree>
    <p:extLst>
      <p:ext uri="{BB962C8B-B14F-4D97-AF65-F5344CB8AC3E}">
        <p14:creationId xmlns:p14="http://schemas.microsoft.com/office/powerpoint/2010/main" val="30303565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26</a:t>
            </a:fld>
            <a:endParaRPr lang="en-US"/>
          </a:p>
        </p:txBody>
      </p:sp>
    </p:spTree>
    <p:extLst>
      <p:ext uri="{BB962C8B-B14F-4D97-AF65-F5344CB8AC3E}">
        <p14:creationId xmlns:p14="http://schemas.microsoft.com/office/powerpoint/2010/main" val="27917788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27</a:t>
            </a:fld>
            <a:endParaRPr lang="en-US"/>
          </a:p>
        </p:txBody>
      </p:sp>
    </p:spTree>
    <p:extLst>
      <p:ext uri="{BB962C8B-B14F-4D97-AF65-F5344CB8AC3E}">
        <p14:creationId xmlns:p14="http://schemas.microsoft.com/office/powerpoint/2010/main" val="35034407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28</a:t>
            </a:fld>
            <a:endParaRPr lang="en-US"/>
          </a:p>
        </p:txBody>
      </p:sp>
    </p:spTree>
    <p:extLst>
      <p:ext uri="{BB962C8B-B14F-4D97-AF65-F5344CB8AC3E}">
        <p14:creationId xmlns:p14="http://schemas.microsoft.com/office/powerpoint/2010/main" val="22811923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30</a:t>
            </a:fld>
            <a:endParaRPr lang="en-US"/>
          </a:p>
        </p:txBody>
      </p:sp>
    </p:spTree>
    <p:extLst>
      <p:ext uri="{BB962C8B-B14F-4D97-AF65-F5344CB8AC3E}">
        <p14:creationId xmlns:p14="http://schemas.microsoft.com/office/powerpoint/2010/main" val="38735931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32</a:t>
            </a:fld>
            <a:endParaRPr lang="en-US"/>
          </a:p>
        </p:txBody>
      </p:sp>
    </p:spTree>
    <p:extLst>
      <p:ext uri="{BB962C8B-B14F-4D97-AF65-F5344CB8AC3E}">
        <p14:creationId xmlns:p14="http://schemas.microsoft.com/office/powerpoint/2010/main" val="29856993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33</a:t>
            </a:fld>
            <a:endParaRPr lang="en-US"/>
          </a:p>
        </p:txBody>
      </p:sp>
    </p:spTree>
    <p:extLst>
      <p:ext uri="{BB962C8B-B14F-4D97-AF65-F5344CB8AC3E}">
        <p14:creationId xmlns:p14="http://schemas.microsoft.com/office/powerpoint/2010/main" val="3007126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34</a:t>
            </a:fld>
            <a:endParaRPr lang="en-US"/>
          </a:p>
        </p:txBody>
      </p:sp>
    </p:spTree>
    <p:extLst>
      <p:ext uri="{BB962C8B-B14F-4D97-AF65-F5344CB8AC3E}">
        <p14:creationId xmlns:p14="http://schemas.microsoft.com/office/powerpoint/2010/main" val="8827561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35</a:t>
            </a:fld>
            <a:endParaRPr lang="en-US"/>
          </a:p>
        </p:txBody>
      </p:sp>
    </p:spTree>
    <p:extLst>
      <p:ext uri="{BB962C8B-B14F-4D97-AF65-F5344CB8AC3E}">
        <p14:creationId xmlns:p14="http://schemas.microsoft.com/office/powerpoint/2010/main" val="447888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4</a:t>
            </a:fld>
            <a:endParaRPr lang="en-US"/>
          </a:p>
        </p:txBody>
      </p:sp>
    </p:spTree>
    <p:extLst>
      <p:ext uri="{BB962C8B-B14F-4D97-AF65-F5344CB8AC3E}">
        <p14:creationId xmlns:p14="http://schemas.microsoft.com/office/powerpoint/2010/main" val="42152691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36</a:t>
            </a:fld>
            <a:endParaRPr lang="en-US"/>
          </a:p>
        </p:txBody>
      </p:sp>
    </p:spTree>
    <p:extLst>
      <p:ext uri="{BB962C8B-B14F-4D97-AF65-F5344CB8AC3E}">
        <p14:creationId xmlns:p14="http://schemas.microsoft.com/office/powerpoint/2010/main" val="9531661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37</a:t>
            </a:fld>
            <a:endParaRPr lang="en-US"/>
          </a:p>
        </p:txBody>
      </p:sp>
    </p:spTree>
    <p:extLst>
      <p:ext uri="{BB962C8B-B14F-4D97-AF65-F5344CB8AC3E}">
        <p14:creationId xmlns:p14="http://schemas.microsoft.com/office/powerpoint/2010/main" val="26092972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38</a:t>
            </a:fld>
            <a:endParaRPr lang="en-US"/>
          </a:p>
        </p:txBody>
      </p:sp>
    </p:spTree>
    <p:extLst>
      <p:ext uri="{BB962C8B-B14F-4D97-AF65-F5344CB8AC3E}">
        <p14:creationId xmlns:p14="http://schemas.microsoft.com/office/powerpoint/2010/main" val="18097839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40</a:t>
            </a:fld>
            <a:endParaRPr lang="en-US"/>
          </a:p>
        </p:txBody>
      </p:sp>
    </p:spTree>
    <p:extLst>
      <p:ext uri="{BB962C8B-B14F-4D97-AF65-F5344CB8AC3E}">
        <p14:creationId xmlns:p14="http://schemas.microsoft.com/office/powerpoint/2010/main" val="17361791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41</a:t>
            </a:fld>
            <a:endParaRPr lang="en-US"/>
          </a:p>
        </p:txBody>
      </p:sp>
    </p:spTree>
    <p:extLst>
      <p:ext uri="{BB962C8B-B14F-4D97-AF65-F5344CB8AC3E}">
        <p14:creationId xmlns:p14="http://schemas.microsoft.com/office/powerpoint/2010/main" val="39510859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42</a:t>
            </a:fld>
            <a:endParaRPr lang="en-US"/>
          </a:p>
        </p:txBody>
      </p:sp>
    </p:spTree>
    <p:extLst>
      <p:ext uri="{BB962C8B-B14F-4D97-AF65-F5344CB8AC3E}">
        <p14:creationId xmlns:p14="http://schemas.microsoft.com/office/powerpoint/2010/main" val="16427462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57</a:t>
            </a:fld>
            <a:endParaRPr lang="en-US"/>
          </a:p>
        </p:txBody>
      </p:sp>
    </p:spTree>
    <p:extLst>
      <p:ext uri="{BB962C8B-B14F-4D97-AF65-F5344CB8AC3E}">
        <p14:creationId xmlns:p14="http://schemas.microsoft.com/office/powerpoint/2010/main" val="11561606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58</a:t>
            </a:fld>
            <a:endParaRPr lang="en-US"/>
          </a:p>
        </p:txBody>
      </p:sp>
    </p:spTree>
    <p:extLst>
      <p:ext uri="{BB962C8B-B14F-4D97-AF65-F5344CB8AC3E}">
        <p14:creationId xmlns:p14="http://schemas.microsoft.com/office/powerpoint/2010/main" val="33657129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74</a:t>
            </a:fld>
            <a:endParaRPr lang="en-US"/>
          </a:p>
        </p:txBody>
      </p:sp>
    </p:spTree>
    <p:extLst>
      <p:ext uri="{BB962C8B-B14F-4D97-AF65-F5344CB8AC3E}">
        <p14:creationId xmlns:p14="http://schemas.microsoft.com/office/powerpoint/2010/main" val="37685081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75</a:t>
            </a:fld>
            <a:endParaRPr lang="en-US"/>
          </a:p>
        </p:txBody>
      </p:sp>
    </p:spTree>
    <p:extLst>
      <p:ext uri="{BB962C8B-B14F-4D97-AF65-F5344CB8AC3E}">
        <p14:creationId xmlns:p14="http://schemas.microsoft.com/office/powerpoint/2010/main" val="431028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5</a:t>
            </a:fld>
            <a:endParaRPr lang="en-US"/>
          </a:p>
        </p:txBody>
      </p:sp>
    </p:spTree>
    <p:extLst>
      <p:ext uri="{BB962C8B-B14F-4D97-AF65-F5344CB8AC3E}">
        <p14:creationId xmlns:p14="http://schemas.microsoft.com/office/powerpoint/2010/main" val="23949746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76</a:t>
            </a:fld>
            <a:endParaRPr lang="en-US"/>
          </a:p>
        </p:txBody>
      </p:sp>
    </p:spTree>
    <p:extLst>
      <p:ext uri="{BB962C8B-B14F-4D97-AF65-F5344CB8AC3E}">
        <p14:creationId xmlns:p14="http://schemas.microsoft.com/office/powerpoint/2010/main" val="5898457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77</a:t>
            </a:fld>
            <a:endParaRPr lang="en-US"/>
          </a:p>
        </p:txBody>
      </p:sp>
    </p:spTree>
    <p:extLst>
      <p:ext uri="{BB962C8B-B14F-4D97-AF65-F5344CB8AC3E}">
        <p14:creationId xmlns:p14="http://schemas.microsoft.com/office/powerpoint/2010/main" val="8756209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78</a:t>
            </a:fld>
            <a:endParaRPr lang="en-US"/>
          </a:p>
        </p:txBody>
      </p:sp>
    </p:spTree>
    <p:extLst>
      <p:ext uri="{BB962C8B-B14F-4D97-AF65-F5344CB8AC3E}">
        <p14:creationId xmlns:p14="http://schemas.microsoft.com/office/powerpoint/2010/main" val="20404814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79</a:t>
            </a:fld>
            <a:endParaRPr lang="en-US"/>
          </a:p>
        </p:txBody>
      </p:sp>
    </p:spTree>
    <p:extLst>
      <p:ext uri="{BB962C8B-B14F-4D97-AF65-F5344CB8AC3E}">
        <p14:creationId xmlns:p14="http://schemas.microsoft.com/office/powerpoint/2010/main" val="1873852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6</a:t>
            </a:fld>
            <a:endParaRPr lang="en-US"/>
          </a:p>
        </p:txBody>
      </p:sp>
    </p:spTree>
    <p:extLst>
      <p:ext uri="{BB962C8B-B14F-4D97-AF65-F5344CB8AC3E}">
        <p14:creationId xmlns:p14="http://schemas.microsoft.com/office/powerpoint/2010/main" val="3246898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8</a:t>
            </a:fld>
            <a:endParaRPr lang="en-US"/>
          </a:p>
        </p:txBody>
      </p:sp>
    </p:spTree>
    <p:extLst>
      <p:ext uri="{BB962C8B-B14F-4D97-AF65-F5344CB8AC3E}">
        <p14:creationId xmlns:p14="http://schemas.microsoft.com/office/powerpoint/2010/main" val="30236150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9</a:t>
            </a:fld>
            <a:endParaRPr lang="en-US"/>
          </a:p>
        </p:txBody>
      </p:sp>
    </p:spTree>
    <p:extLst>
      <p:ext uri="{BB962C8B-B14F-4D97-AF65-F5344CB8AC3E}">
        <p14:creationId xmlns:p14="http://schemas.microsoft.com/office/powerpoint/2010/main" val="39358929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10</a:t>
            </a:fld>
            <a:endParaRPr lang="en-US"/>
          </a:p>
        </p:txBody>
      </p:sp>
    </p:spTree>
    <p:extLst>
      <p:ext uri="{BB962C8B-B14F-4D97-AF65-F5344CB8AC3E}">
        <p14:creationId xmlns:p14="http://schemas.microsoft.com/office/powerpoint/2010/main" val="3286445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11</a:t>
            </a:fld>
            <a:endParaRPr lang="en-US"/>
          </a:p>
        </p:txBody>
      </p:sp>
    </p:spTree>
    <p:extLst>
      <p:ext uri="{BB962C8B-B14F-4D97-AF65-F5344CB8AC3E}">
        <p14:creationId xmlns:p14="http://schemas.microsoft.com/office/powerpoint/2010/main" val="1009465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OBJECT">
    <p:spTree>
      <p:nvGrpSpPr>
        <p:cNvPr id="1" name=""/>
        <p:cNvGrpSpPr/>
        <p:nvPr/>
      </p:nvGrpSpPr>
      <p:grpSpPr>
        <a:xfrm>
          <a:off x="0" y="0"/>
          <a:ext cx="0" cy="0"/>
          <a:chOff x="0" y="0"/>
          <a:chExt cx="0" cy="0"/>
        </a:xfrm>
      </p:grpSpPr>
      <p:sp>
        <p:nvSpPr>
          <p:cNvPr id="11" name="Title Text"/>
          <p:cNvSpPr txBox="1">
            <a:spLocks noGrp="1"/>
          </p:cNvSpPr>
          <p:nvPr>
            <p:ph type="title"/>
          </p:nvPr>
        </p:nvSpPr>
        <p:spPr>
          <a:prstGeom prst="rect">
            <a:avLst/>
          </a:prstGeom>
        </p:spPr>
        <p:txBody>
          <a:bodyPr/>
          <a:lstStyle/>
          <a:p>
            <a:r>
              <a:t>Title Text</a:t>
            </a:r>
          </a:p>
        </p:txBody>
      </p:sp>
      <p:sp>
        <p:nvSpPr>
          <p:cNvPr id="12"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VERTICAL_TITLE_AND_VERTICAL_TEXT">
    <p:spTree>
      <p:nvGrpSpPr>
        <p:cNvPr id="1" name=""/>
        <p:cNvGrpSpPr/>
        <p:nvPr/>
      </p:nvGrpSpPr>
      <p:grpSpPr>
        <a:xfrm>
          <a:off x="0" y="0"/>
          <a:ext cx="0" cy="0"/>
          <a:chOff x="0" y="0"/>
          <a:chExt cx="0" cy="0"/>
        </a:xfrm>
      </p:grpSpPr>
      <p:sp>
        <p:nvSpPr>
          <p:cNvPr id="104" name="Title Text"/>
          <p:cNvSpPr txBox="1">
            <a:spLocks noGrp="1"/>
          </p:cNvSpPr>
          <p:nvPr>
            <p:ph type="title"/>
          </p:nvPr>
        </p:nvSpPr>
        <p:spPr>
          <a:xfrm rot="5400000">
            <a:off x="7133431" y="1956593"/>
            <a:ext cx="5811839" cy="2628901"/>
          </a:xfrm>
          <a:prstGeom prst="rect">
            <a:avLst/>
          </a:prstGeom>
        </p:spPr>
        <p:txBody>
          <a:bodyPr/>
          <a:lstStyle/>
          <a:p>
            <a:r>
              <a:t>Title Text</a:t>
            </a:r>
          </a:p>
        </p:txBody>
      </p:sp>
      <p:sp>
        <p:nvSpPr>
          <p:cNvPr id="105" name="Body Level One…"/>
          <p:cNvSpPr txBox="1">
            <a:spLocks noGrp="1"/>
          </p:cNvSpPr>
          <p:nvPr>
            <p:ph type="body" idx="1"/>
          </p:nvPr>
        </p:nvSpPr>
        <p:spPr>
          <a:xfrm rot="5400000">
            <a:off x="1799431" y="-596107"/>
            <a:ext cx="5811838" cy="77343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onten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1 Title">
            <a:extLst>
              <a:ext uri="{FF2B5EF4-FFF2-40B4-BE49-F238E27FC236}">
                <a16:creationId xmlns:a16="http://schemas.microsoft.com/office/drawing/2014/main" id="{88B4A6B9-381D-5D40-84AC-41D60C0A034D}"/>
              </a:ext>
            </a:extLst>
          </p:cNvPr>
          <p:cNvSpPr>
            <a:spLocks noGrp="1"/>
          </p:cNvSpPr>
          <p:nvPr>
            <p:ph type="title"/>
          </p:nvPr>
        </p:nvSpPr>
        <p:spPr>
          <a:xfrm>
            <a:off x="609600" y="318665"/>
            <a:ext cx="10972800" cy="1143000"/>
          </a:xfrm>
        </p:spPr>
        <p:txBody>
          <a:bodyPr>
            <a:normAutofit/>
          </a:bodyPr>
          <a:lstStyle>
            <a:lvl1pPr>
              <a:defRPr sz="4267"/>
            </a:lvl1pPr>
          </a:lstStyle>
          <a:p>
            <a:r>
              <a:rPr lang="en-US"/>
              <a:t>Click to edit Master title style</a:t>
            </a:r>
            <a:endParaRPr lang="en-US" dirty="0"/>
          </a:p>
        </p:txBody>
      </p:sp>
      <p:sp>
        <p:nvSpPr>
          <p:cNvPr id="5" name="H2 Subtitle">
            <a:extLst>
              <a:ext uri="{FF2B5EF4-FFF2-40B4-BE49-F238E27FC236}">
                <a16:creationId xmlns:a16="http://schemas.microsoft.com/office/drawing/2014/main" id="{5B196C90-74A6-5E42-A204-A1E0DBCB6799}"/>
              </a:ext>
            </a:extLst>
          </p:cNvPr>
          <p:cNvSpPr>
            <a:spLocks noGrp="1"/>
          </p:cNvSpPr>
          <p:nvPr>
            <p:ph sz="quarter" idx="10" hasCustomPrompt="1"/>
          </p:nvPr>
        </p:nvSpPr>
        <p:spPr>
          <a:xfrm>
            <a:off x="609600" y="1116753"/>
            <a:ext cx="10972800" cy="451275"/>
          </a:xfrm>
        </p:spPr>
        <p:txBody>
          <a:bodyPr>
            <a:noAutofit/>
          </a:bodyPr>
          <a:lstStyle>
            <a:lvl1pPr marL="0" indent="0" algn="ctr">
              <a:buNone/>
              <a:defRPr sz="2667">
                <a:solidFill>
                  <a:srgbClr val="00599B"/>
                </a:solidFill>
              </a:defRPr>
            </a:lvl1pPr>
            <a:lvl2pPr marL="609585" indent="0">
              <a:buNone/>
              <a:defRPr sz="3200">
                <a:solidFill>
                  <a:srgbClr val="00599B"/>
                </a:solidFill>
              </a:defRPr>
            </a:lvl2pPr>
            <a:lvl3pPr marL="1219170" indent="0">
              <a:buNone/>
              <a:defRPr sz="3200">
                <a:solidFill>
                  <a:srgbClr val="00599B"/>
                </a:solidFill>
              </a:defRPr>
            </a:lvl3pPr>
            <a:lvl4pPr marL="1828754" indent="0">
              <a:buNone/>
              <a:defRPr sz="3200">
                <a:solidFill>
                  <a:srgbClr val="00599B"/>
                </a:solidFill>
              </a:defRPr>
            </a:lvl4pPr>
            <a:lvl5pPr marL="2438339" indent="0">
              <a:buNone/>
              <a:defRPr sz="3200">
                <a:solidFill>
                  <a:srgbClr val="00599B"/>
                </a:solidFill>
              </a:defRPr>
            </a:lvl5pPr>
          </a:lstStyle>
          <a:p>
            <a:pPr lvl="0"/>
            <a:r>
              <a:rPr lang="en-US" dirty="0"/>
              <a:t>Subtitle</a:t>
            </a:r>
          </a:p>
        </p:txBody>
      </p:sp>
      <p:sp>
        <p:nvSpPr>
          <p:cNvPr id="6" name="Body Content">
            <a:extLst>
              <a:ext uri="{FF2B5EF4-FFF2-40B4-BE49-F238E27FC236}">
                <a16:creationId xmlns:a16="http://schemas.microsoft.com/office/drawing/2014/main" id="{4F275BD8-ECF8-F54B-B4E2-A66F7AB27D86}"/>
              </a:ext>
            </a:extLst>
          </p:cNvPr>
          <p:cNvSpPr>
            <a:spLocks noGrp="1"/>
          </p:cNvSpPr>
          <p:nvPr>
            <p:ph sz="half" idx="1"/>
          </p:nvPr>
        </p:nvSpPr>
        <p:spPr>
          <a:xfrm>
            <a:off x="609600" y="1747522"/>
            <a:ext cx="10972800" cy="4131733"/>
          </a:xfrm>
        </p:spPr>
        <p:txBody>
          <a:bodyPr>
            <a:normAutofit/>
          </a:bodyPr>
          <a:lstStyle>
            <a:lvl1pPr marL="457189" indent="-457189">
              <a:buFont typeface="Wingdings" pitchFamily="2" charset="2"/>
              <a:buChar char="§"/>
              <a:defRPr sz="2133"/>
            </a:lvl1pPr>
            <a:lvl2pPr marL="990575" indent="-380990">
              <a:buFont typeface="Wingdings" pitchFamily="2" charset="2"/>
              <a:buChar char="§"/>
              <a:defRPr sz="2133"/>
            </a:lvl2pPr>
            <a:lvl3pPr marL="1523962" indent="-304792">
              <a:buFont typeface="Wingdings" pitchFamily="2" charset="2"/>
              <a:buChar char="§"/>
              <a:defRPr sz="2133"/>
            </a:lvl3pPr>
            <a:lvl4pPr marL="2133547" indent="-304792">
              <a:buFont typeface="Wingdings" pitchFamily="2" charset="2"/>
              <a:buChar char="§"/>
              <a:defRPr sz="2133"/>
            </a:lvl4pPr>
            <a:lvl5pPr marL="2743131" indent="-304792">
              <a:buFont typeface="Wingdings" pitchFamily="2" charset="2"/>
              <a:buChar char="§"/>
              <a:defRPr sz="24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344575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UTA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1 Title">
            <a:extLst>
              <a:ext uri="{FF2B5EF4-FFF2-40B4-BE49-F238E27FC236}">
                <a16:creationId xmlns:a16="http://schemas.microsoft.com/office/drawing/2014/main" id="{33034725-7AAD-B746-AE51-C7D78423B9D4}"/>
              </a:ext>
            </a:extLst>
          </p:cNvPr>
          <p:cNvSpPr>
            <a:spLocks noGrp="1"/>
          </p:cNvSpPr>
          <p:nvPr>
            <p:ph type="title" hasCustomPrompt="1"/>
          </p:nvPr>
        </p:nvSpPr>
        <p:spPr>
          <a:xfrm>
            <a:off x="815447" y="1955800"/>
            <a:ext cx="10972800" cy="1143001"/>
          </a:xfrm>
          <a:noFill/>
        </p:spPr>
        <p:txBody>
          <a:bodyPr>
            <a:normAutofit/>
          </a:bodyPr>
          <a:lstStyle>
            <a:lvl1pPr algn="l">
              <a:defRPr sz="5333" b="1">
                <a:solidFill>
                  <a:schemeClr val="bg1"/>
                </a:solidFill>
              </a:defRPr>
            </a:lvl1pPr>
          </a:lstStyle>
          <a:p>
            <a:r>
              <a:rPr lang="en-US" dirty="0"/>
              <a:t>Presentation Title</a:t>
            </a:r>
          </a:p>
        </p:txBody>
      </p:sp>
      <p:sp>
        <p:nvSpPr>
          <p:cNvPr id="4" name="H2 Subtitle">
            <a:extLst>
              <a:ext uri="{FF2B5EF4-FFF2-40B4-BE49-F238E27FC236}">
                <a16:creationId xmlns:a16="http://schemas.microsoft.com/office/drawing/2014/main" id="{C330FAE0-5504-8A44-8C81-7D40C5EF2194}"/>
              </a:ext>
            </a:extLst>
          </p:cNvPr>
          <p:cNvSpPr>
            <a:spLocks noGrp="1"/>
          </p:cNvSpPr>
          <p:nvPr>
            <p:ph sz="quarter" idx="10" hasCustomPrompt="1"/>
          </p:nvPr>
        </p:nvSpPr>
        <p:spPr>
          <a:xfrm>
            <a:off x="815447" y="2868634"/>
            <a:ext cx="10972799" cy="574517"/>
          </a:xfrm>
        </p:spPr>
        <p:txBody>
          <a:bodyPr/>
          <a:lstStyle>
            <a:lvl1pPr marL="0" indent="0">
              <a:buNone/>
              <a:defRPr sz="2667">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a:t>
            </a:r>
          </a:p>
        </p:txBody>
      </p:sp>
      <p:cxnSp>
        <p:nvCxnSpPr>
          <p:cNvPr id="9" name="Line">
            <a:extLst>
              <a:ext uri="{FF2B5EF4-FFF2-40B4-BE49-F238E27FC236}">
                <a16:creationId xmlns:a16="http://schemas.microsoft.com/office/drawing/2014/main" id="{F961A44D-63B2-3547-B671-D76FD4AAA4C8}"/>
              </a:ext>
              <a:ext uri="{C183D7F6-B498-43B3-948B-1728B52AA6E4}">
                <adec:decorative xmlns:adec="http://schemas.microsoft.com/office/drawing/2017/decorative" val="1"/>
              </a:ext>
            </a:extLst>
          </p:cNvPr>
          <p:cNvCxnSpPr/>
          <p:nvPr userDrawn="1"/>
        </p:nvCxnSpPr>
        <p:spPr>
          <a:xfrm>
            <a:off x="920551" y="3510709"/>
            <a:ext cx="6515952" cy="0"/>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1" name="H3">
            <a:extLst>
              <a:ext uri="{FF2B5EF4-FFF2-40B4-BE49-F238E27FC236}">
                <a16:creationId xmlns:a16="http://schemas.microsoft.com/office/drawing/2014/main" id="{F0663673-BC83-3044-9EF4-B601B50B6DDB}"/>
              </a:ext>
            </a:extLst>
          </p:cNvPr>
          <p:cNvSpPr>
            <a:spLocks noGrp="1"/>
          </p:cNvSpPr>
          <p:nvPr>
            <p:ph sz="quarter" idx="11" hasCustomPrompt="1"/>
          </p:nvPr>
        </p:nvSpPr>
        <p:spPr>
          <a:xfrm>
            <a:off x="815447" y="3655551"/>
            <a:ext cx="5486400" cy="389181"/>
          </a:xfrm>
        </p:spPr>
        <p:txBody>
          <a:bodyPr>
            <a:normAutofit/>
          </a:bodyPr>
          <a:lstStyle>
            <a:lvl1pPr marL="0" indent="0">
              <a:buNone/>
              <a:defRPr sz="2400" b="1">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My Name</a:t>
            </a:r>
          </a:p>
        </p:txBody>
      </p:sp>
      <p:sp>
        <p:nvSpPr>
          <p:cNvPr id="13" name="H4">
            <a:extLst>
              <a:ext uri="{FF2B5EF4-FFF2-40B4-BE49-F238E27FC236}">
                <a16:creationId xmlns:a16="http://schemas.microsoft.com/office/drawing/2014/main" id="{4EEBD0D7-6519-B842-ACAE-C6ABB0409325}"/>
              </a:ext>
            </a:extLst>
          </p:cNvPr>
          <p:cNvSpPr>
            <a:spLocks noGrp="1"/>
          </p:cNvSpPr>
          <p:nvPr>
            <p:ph sz="quarter" idx="12" hasCustomPrompt="1"/>
          </p:nvPr>
        </p:nvSpPr>
        <p:spPr>
          <a:xfrm>
            <a:off x="815447" y="4045017"/>
            <a:ext cx="3111500" cy="387996"/>
          </a:xfrm>
        </p:spPr>
        <p:txBody>
          <a:bodyPr>
            <a:normAutofit/>
          </a:bodyPr>
          <a:lstStyle>
            <a:lvl1pPr marL="0" indent="0">
              <a:buNone/>
              <a:defRPr sz="1867">
                <a:solidFill>
                  <a:schemeClr val="bg1"/>
                </a:solidFill>
              </a:defRPr>
            </a:lvl1pPr>
          </a:lstStyle>
          <a:p>
            <a:pPr lvl="0"/>
            <a:r>
              <a:rPr lang="en-US" dirty="0"/>
              <a:t>My Title</a:t>
            </a:r>
          </a:p>
        </p:txBody>
      </p:sp>
      <p:pic>
        <p:nvPicPr>
          <p:cNvPr id="5" name="Picture 4" descr="Text&#10;&#10;Description automatically generated">
            <a:extLst>
              <a:ext uri="{FF2B5EF4-FFF2-40B4-BE49-F238E27FC236}">
                <a16:creationId xmlns:a16="http://schemas.microsoft.com/office/drawing/2014/main" id="{031E7C7E-200A-F626-0A3D-92CC978B8DA3}"/>
              </a:ext>
            </a:extLst>
          </p:cNvPr>
          <p:cNvPicPr>
            <a:picLocks noChangeAspect="1"/>
          </p:cNvPicPr>
          <p:nvPr userDrawn="1"/>
        </p:nvPicPr>
        <p:blipFill>
          <a:blip r:embed="rId3"/>
          <a:stretch>
            <a:fillRect/>
          </a:stretch>
        </p:blipFill>
        <p:spPr>
          <a:xfrm>
            <a:off x="2638495" y="4750278"/>
            <a:ext cx="6968291" cy="1941028"/>
          </a:xfrm>
          <a:prstGeom prst="rect">
            <a:avLst/>
          </a:prstGeom>
        </p:spPr>
      </p:pic>
    </p:spTree>
    <p:extLst>
      <p:ext uri="{BB962C8B-B14F-4D97-AF65-F5344CB8AC3E}">
        <p14:creationId xmlns:p14="http://schemas.microsoft.com/office/powerpoint/2010/main" val="9663634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lt Signature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1 Title">
            <a:extLst>
              <a:ext uri="{FF2B5EF4-FFF2-40B4-BE49-F238E27FC236}">
                <a16:creationId xmlns:a16="http://schemas.microsoft.com/office/drawing/2014/main" id="{33034725-7AAD-B746-AE51-C7D78423B9D4}"/>
              </a:ext>
            </a:extLst>
          </p:cNvPr>
          <p:cNvSpPr>
            <a:spLocks noGrp="1"/>
          </p:cNvSpPr>
          <p:nvPr>
            <p:ph type="title" hasCustomPrompt="1"/>
          </p:nvPr>
        </p:nvSpPr>
        <p:spPr>
          <a:xfrm>
            <a:off x="815447" y="1955800"/>
            <a:ext cx="10972800" cy="1143001"/>
          </a:xfrm>
          <a:noFill/>
        </p:spPr>
        <p:txBody>
          <a:bodyPr>
            <a:normAutofit/>
          </a:bodyPr>
          <a:lstStyle>
            <a:lvl1pPr algn="l">
              <a:defRPr sz="5333" b="1">
                <a:solidFill>
                  <a:schemeClr val="bg1"/>
                </a:solidFill>
              </a:defRPr>
            </a:lvl1pPr>
          </a:lstStyle>
          <a:p>
            <a:r>
              <a:rPr lang="en-US" dirty="0"/>
              <a:t>Presentation Title</a:t>
            </a:r>
          </a:p>
        </p:txBody>
      </p:sp>
      <p:sp>
        <p:nvSpPr>
          <p:cNvPr id="4" name="H2 Subtitle">
            <a:extLst>
              <a:ext uri="{FF2B5EF4-FFF2-40B4-BE49-F238E27FC236}">
                <a16:creationId xmlns:a16="http://schemas.microsoft.com/office/drawing/2014/main" id="{C330FAE0-5504-8A44-8C81-7D40C5EF2194}"/>
              </a:ext>
            </a:extLst>
          </p:cNvPr>
          <p:cNvSpPr>
            <a:spLocks noGrp="1"/>
          </p:cNvSpPr>
          <p:nvPr>
            <p:ph sz="quarter" idx="10" hasCustomPrompt="1"/>
          </p:nvPr>
        </p:nvSpPr>
        <p:spPr>
          <a:xfrm>
            <a:off x="815447" y="2868634"/>
            <a:ext cx="10972799" cy="574517"/>
          </a:xfrm>
        </p:spPr>
        <p:txBody>
          <a:bodyPr/>
          <a:lstStyle>
            <a:lvl1pPr marL="0" indent="0">
              <a:buNone/>
              <a:defRPr sz="2667">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a:t>
            </a:r>
          </a:p>
        </p:txBody>
      </p:sp>
      <p:cxnSp>
        <p:nvCxnSpPr>
          <p:cNvPr id="9" name="Line">
            <a:extLst>
              <a:ext uri="{FF2B5EF4-FFF2-40B4-BE49-F238E27FC236}">
                <a16:creationId xmlns:a16="http://schemas.microsoft.com/office/drawing/2014/main" id="{F961A44D-63B2-3547-B671-D76FD4AAA4C8}"/>
              </a:ext>
              <a:ext uri="{C183D7F6-B498-43B3-948B-1728B52AA6E4}">
                <adec:decorative xmlns:adec="http://schemas.microsoft.com/office/drawing/2017/decorative" val="1"/>
              </a:ext>
            </a:extLst>
          </p:cNvPr>
          <p:cNvCxnSpPr/>
          <p:nvPr userDrawn="1"/>
        </p:nvCxnSpPr>
        <p:spPr>
          <a:xfrm>
            <a:off x="920551" y="3510709"/>
            <a:ext cx="6515952" cy="0"/>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1" name="H3">
            <a:extLst>
              <a:ext uri="{FF2B5EF4-FFF2-40B4-BE49-F238E27FC236}">
                <a16:creationId xmlns:a16="http://schemas.microsoft.com/office/drawing/2014/main" id="{F0663673-BC83-3044-9EF4-B601B50B6DDB}"/>
              </a:ext>
            </a:extLst>
          </p:cNvPr>
          <p:cNvSpPr>
            <a:spLocks noGrp="1"/>
          </p:cNvSpPr>
          <p:nvPr>
            <p:ph sz="quarter" idx="11" hasCustomPrompt="1"/>
          </p:nvPr>
        </p:nvSpPr>
        <p:spPr>
          <a:xfrm>
            <a:off x="815447" y="3655551"/>
            <a:ext cx="5486400" cy="389181"/>
          </a:xfrm>
        </p:spPr>
        <p:txBody>
          <a:bodyPr>
            <a:normAutofit/>
          </a:bodyPr>
          <a:lstStyle>
            <a:lvl1pPr marL="0" indent="0">
              <a:buNone/>
              <a:defRPr sz="2400" b="1">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My Name</a:t>
            </a:r>
          </a:p>
        </p:txBody>
      </p:sp>
      <p:sp>
        <p:nvSpPr>
          <p:cNvPr id="13" name="H4">
            <a:extLst>
              <a:ext uri="{FF2B5EF4-FFF2-40B4-BE49-F238E27FC236}">
                <a16:creationId xmlns:a16="http://schemas.microsoft.com/office/drawing/2014/main" id="{4EEBD0D7-6519-B842-ACAE-C6ABB0409325}"/>
              </a:ext>
            </a:extLst>
          </p:cNvPr>
          <p:cNvSpPr>
            <a:spLocks noGrp="1"/>
          </p:cNvSpPr>
          <p:nvPr>
            <p:ph sz="quarter" idx="12" hasCustomPrompt="1"/>
          </p:nvPr>
        </p:nvSpPr>
        <p:spPr>
          <a:xfrm>
            <a:off x="815447" y="4045017"/>
            <a:ext cx="3111500" cy="387996"/>
          </a:xfrm>
        </p:spPr>
        <p:txBody>
          <a:bodyPr>
            <a:normAutofit/>
          </a:bodyPr>
          <a:lstStyle>
            <a:lvl1pPr marL="0" indent="0">
              <a:buNone/>
              <a:defRPr sz="1867">
                <a:solidFill>
                  <a:schemeClr val="bg1"/>
                </a:solidFill>
              </a:defRPr>
            </a:lvl1pPr>
          </a:lstStyle>
          <a:p>
            <a:pPr lvl="0"/>
            <a:r>
              <a:rPr lang="en-US" dirty="0"/>
              <a:t>My Title</a:t>
            </a:r>
          </a:p>
        </p:txBody>
      </p:sp>
    </p:spTree>
    <p:extLst>
      <p:ext uri="{BB962C8B-B14F-4D97-AF65-F5344CB8AC3E}">
        <p14:creationId xmlns:p14="http://schemas.microsoft.com/office/powerpoint/2010/main" val="267589296"/>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Alt Signature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1 Title">
            <a:extLst>
              <a:ext uri="{FF2B5EF4-FFF2-40B4-BE49-F238E27FC236}">
                <a16:creationId xmlns:a16="http://schemas.microsoft.com/office/drawing/2014/main" id="{33034725-7AAD-B746-AE51-C7D78423B9D4}"/>
              </a:ext>
            </a:extLst>
          </p:cNvPr>
          <p:cNvSpPr>
            <a:spLocks noGrp="1"/>
          </p:cNvSpPr>
          <p:nvPr>
            <p:ph type="title" hasCustomPrompt="1"/>
          </p:nvPr>
        </p:nvSpPr>
        <p:spPr>
          <a:xfrm>
            <a:off x="815447" y="1955800"/>
            <a:ext cx="10972800" cy="1143001"/>
          </a:xfrm>
          <a:noFill/>
        </p:spPr>
        <p:txBody>
          <a:bodyPr>
            <a:normAutofit/>
          </a:bodyPr>
          <a:lstStyle>
            <a:lvl1pPr algn="l">
              <a:defRPr sz="5333" b="1">
                <a:solidFill>
                  <a:schemeClr val="bg1"/>
                </a:solidFill>
              </a:defRPr>
            </a:lvl1pPr>
          </a:lstStyle>
          <a:p>
            <a:r>
              <a:rPr lang="en-US" dirty="0"/>
              <a:t>Presentation Title</a:t>
            </a:r>
          </a:p>
        </p:txBody>
      </p:sp>
      <p:sp>
        <p:nvSpPr>
          <p:cNvPr id="4" name="H2 Subtitle">
            <a:extLst>
              <a:ext uri="{FF2B5EF4-FFF2-40B4-BE49-F238E27FC236}">
                <a16:creationId xmlns:a16="http://schemas.microsoft.com/office/drawing/2014/main" id="{C330FAE0-5504-8A44-8C81-7D40C5EF2194}"/>
              </a:ext>
            </a:extLst>
          </p:cNvPr>
          <p:cNvSpPr>
            <a:spLocks noGrp="1"/>
          </p:cNvSpPr>
          <p:nvPr>
            <p:ph sz="quarter" idx="10" hasCustomPrompt="1"/>
          </p:nvPr>
        </p:nvSpPr>
        <p:spPr>
          <a:xfrm>
            <a:off x="815447" y="2868634"/>
            <a:ext cx="10972799" cy="574517"/>
          </a:xfrm>
        </p:spPr>
        <p:txBody>
          <a:bodyPr/>
          <a:lstStyle>
            <a:lvl1pPr marL="0" indent="0">
              <a:buNone/>
              <a:defRPr sz="2667">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a:t>
            </a:r>
          </a:p>
        </p:txBody>
      </p:sp>
      <p:cxnSp>
        <p:nvCxnSpPr>
          <p:cNvPr id="9" name="Line">
            <a:extLst>
              <a:ext uri="{FF2B5EF4-FFF2-40B4-BE49-F238E27FC236}">
                <a16:creationId xmlns:a16="http://schemas.microsoft.com/office/drawing/2014/main" id="{F961A44D-63B2-3547-B671-D76FD4AAA4C8}"/>
              </a:ext>
              <a:ext uri="{C183D7F6-B498-43B3-948B-1728B52AA6E4}">
                <adec:decorative xmlns:adec="http://schemas.microsoft.com/office/drawing/2017/decorative" val="1"/>
              </a:ext>
            </a:extLst>
          </p:cNvPr>
          <p:cNvCxnSpPr/>
          <p:nvPr userDrawn="1"/>
        </p:nvCxnSpPr>
        <p:spPr>
          <a:xfrm>
            <a:off x="920551" y="3510709"/>
            <a:ext cx="6515952" cy="0"/>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1" name="H3">
            <a:extLst>
              <a:ext uri="{FF2B5EF4-FFF2-40B4-BE49-F238E27FC236}">
                <a16:creationId xmlns:a16="http://schemas.microsoft.com/office/drawing/2014/main" id="{F0663673-BC83-3044-9EF4-B601B50B6DDB}"/>
              </a:ext>
            </a:extLst>
          </p:cNvPr>
          <p:cNvSpPr>
            <a:spLocks noGrp="1"/>
          </p:cNvSpPr>
          <p:nvPr>
            <p:ph sz="quarter" idx="11" hasCustomPrompt="1"/>
          </p:nvPr>
        </p:nvSpPr>
        <p:spPr>
          <a:xfrm>
            <a:off x="815447" y="3655551"/>
            <a:ext cx="5486400" cy="389181"/>
          </a:xfrm>
        </p:spPr>
        <p:txBody>
          <a:bodyPr>
            <a:normAutofit/>
          </a:bodyPr>
          <a:lstStyle>
            <a:lvl1pPr marL="0" indent="0">
              <a:buNone/>
              <a:defRPr sz="2400" b="1">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My Name</a:t>
            </a:r>
          </a:p>
        </p:txBody>
      </p:sp>
      <p:sp>
        <p:nvSpPr>
          <p:cNvPr id="13" name="H4">
            <a:extLst>
              <a:ext uri="{FF2B5EF4-FFF2-40B4-BE49-F238E27FC236}">
                <a16:creationId xmlns:a16="http://schemas.microsoft.com/office/drawing/2014/main" id="{4EEBD0D7-6519-B842-ACAE-C6ABB0409325}"/>
              </a:ext>
            </a:extLst>
          </p:cNvPr>
          <p:cNvSpPr>
            <a:spLocks noGrp="1"/>
          </p:cNvSpPr>
          <p:nvPr>
            <p:ph sz="quarter" idx="12" hasCustomPrompt="1"/>
          </p:nvPr>
        </p:nvSpPr>
        <p:spPr>
          <a:xfrm>
            <a:off x="815447" y="4045017"/>
            <a:ext cx="3111500" cy="387996"/>
          </a:xfrm>
        </p:spPr>
        <p:txBody>
          <a:bodyPr>
            <a:normAutofit/>
          </a:bodyPr>
          <a:lstStyle>
            <a:lvl1pPr marL="0" indent="0">
              <a:buNone/>
              <a:defRPr sz="1867">
                <a:solidFill>
                  <a:schemeClr val="bg1"/>
                </a:solidFill>
              </a:defRPr>
            </a:lvl1pPr>
          </a:lstStyle>
          <a:p>
            <a:pPr lvl="0"/>
            <a:r>
              <a:rPr lang="en-US" dirty="0"/>
              <a:t>My Title</a:t>
            </a:r>
          </a:p>
        </p:txBody>
      </p:sp>
      <p:sp>
        <p:nvSpPr>
          <p:cNvPr id="5" name="Picture Placeholder 4">
            <a:extLst>
              <a:ext uri="{FF2B5EF4-FFF2-40B4-BE49-F238E27FC236}">
                <a16:creationId xmlns:a16="http://schemas.microsoft.com/office/drawing/2014/main" id="{8516F1EA-8163-2F90-809C-BB51A31AB500}"/>
              </a:ext>
            </a:extLst>
          </p:cNvPr>
          <p:cNvSpPr>
            <a:spLocks noGrp="1"/>
          </p:cNvSpPr>
          <p:nvPr>
            <p:ph type="pic" sz="quarter" idx="13"/>
          </p:nvPr>
        </p:nvSpPr>
        <p:spPr>
          <a:xfrm>
            <a:off x="3656694" y="5179121"/>
            <a:ext cx="6108700" cy="1411816"/>
          </a:xfrm>
        </p:spPr>
        <p:txBody>
          <a:bodyPr/>
          <a:lstStyle/>
          <a:p>
            <a:endParaRPr lang="en-US"/>
          </a:p>
        </p:txBody>
      </p:sp>
    </p:spTree>
    <p:extLst>
      <p:ext uri="{BB962C8B-B14F-4D97-AF65-F5344CB8AC3E}">
        <p14:creationId xmlns:p14="http://schemas.microsoft.com/office/powerpoint/2010/main" val="1266498835"/>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Alt Signature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1 Title">
            <a:extLst>
              <a:ext uri="{FF2B5EF4-FFF2-40B4-BE49-F238E27FC236}">
                <a16:creationId xmlns:a16="http://schemas.microsoft.com/office/drawing/2014/main" id="{33034725-7AAD-B746-AE51-C7D78423B9D4}"/>
              </a:ext>
            </a:extLst>
          </p:cNvPr>
          <p:cNvSpPr>
            <a:spLocks noGrp="1"/>
          </p:cNvSpPr>
          <p:nvPr>
            <p:ph type="title" hasCustomPrompt="1"/>
          </p:nvPr>
        </p:nvSpPr>
        <p:spPr>
          <a:xfrm>
            <a:off x="815447" y="1955800"/>
            <a:ext cx="10972800" cy="1143001"/>
          </a:xfrm>
          <a:noFill/>
        </p:spPr>
        <p:txBody>
          <a:bodyPr>
            <a:normAutofit/>
          </a:bodyPr>
          <a:lstStyle>
            <a:lvl1pPr algn="l">
              <a:defRPr sz="5333" b="1">
                <a:solidFill>
                  <a:schemeClr val="bg1"/>
                </a:solidFill>
              </a:defRPr>
            </a:lvl1pPr>
          </a:lstStyle>
          <a:p>
            <a:r>
              <a:rPr lang="en-US" dirty="0"/>
              <a:t>Presentation Title</a:t>
            </a:r>
          </a:p>
        </p:txBody>
      </p:sp>
      <p:sp>
        <p:nvSpPr>
          <p:cNvPr id="4" name="H2 Subtitle">
            <a:extLst>
              <a:ext uri="{FF2B5EF4-FFF2-40B4-BE49-F238E27FC236}">
                <a16:creationId xmlns:a16="http://schemas.microsoft.com/office/drawing/2014/main" id="{C330FAE0-5504-8A44-8C81-7D40C5EF2194}"/>
              </a:ext>
            </a:extLst>
          </p:cNvPr>
          <p:cNvSpPr>
            <a:spLocks noGrp="1"/>
          </p:cNvSpPr>
          <p:nvPr>
            <p:ph sz="quarter" idx="10" hasCustomPrompt="1"/>
          </p:nvPr>
        </p:nvSpPr>
        <p:spPr>
          <a:xfrm>
            <a:off x="815447" y="2868634"/>
            <a:ext cx="10972799" cy="574517"/>
          </a:xfrm>
        </p:spPr>
        <p:txBody>
          <a:bodyPr/>
          <a:lstStyle>
            <a:lvl1pPr marL="0" indent="0">
              <a:buNone/>
              <a:defRPr sz="2667">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a:t>
            </a:r>
          </a:p>
        </p:txBody>
      </p:sp>
      <p:cxnSp>
        <p:nvCxnSpPr>
          <p:cNvPr id="9" name="Line">
            <a:extLst>
              <a:ext uri="{FF2B5EF4-FFF2-40B4-BE49-F238E27FC236}">
                <a16:creationId xmlns:a16="http://schemas.microsoft.com/office/drawing/2014/main" id="{F961A44D-63B2-3547-B671-D76FD4AAA4C8}"/>
              </a:ext>
              <a:ext uri="{C183D7F6-B498-43B3-948B-1728B52AA6E4}">
                <adec:decorative xmlns:adec="http://schemas.microsoft.com/office/drawing/2017/decorative" val="1"/>
              </a:ext>
            </a:extLst>
          </p:cNvPr>
          <p:cNvCxnSpPr/>
          <p:nvPr userDrawn="1"/>
        </p:nvCxnSpPr>
        <p:spPr>
          <a:xfrm>
            <a:off x="920551" y="3510709"/>
            <a:ext cx="6515952" cy="0"/>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1" name="H3">
            <a:extLst>
              <a:ext uri="{FF2B5EF4-FFF2-40B4-BE49-F238E27FC236}">
                <a16:creationId xmlns:a16="http://schemas.microsoft.com/office/drawing/2014/main" id="{F0663673-BC83-3044-9EF4-B601B50B6DDB}"/>
              </a:ext>
            </a:extLst>
          </p:cNvPr>
          <p:cNvSpPr>
            <a:spLocks noGrp="1"/>
          </p:cNvSpPr>
          <p:nvPr>
            <p:ph sz="quarter" idx="11" hasCustomPrompt="1"/>
          </p:nvPr>
        </p:nvSpPr>
        <p:spPr>
          <a:xfrm>
            <a:off x="815447" y="3655551"/>
            <a:ext cx="5486400" cy="389181"/>
          </a:xfrm>
        </p:spPr>
        <p:txBody>
          <a:bodyPr>
            <a:normAutofit/>
          </a:bodyPr>
          <a:lstStyle>
            <a:lvl1pPr marL="0" indent="0">
              <a:buNone/>
              <a:defRPr sz="2400" b="1">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My Name</a:t>
            </a:r>
          </a:p>
        </p:txBody>
      </p:sp>
      <p:sp>
        <p:nvSpPr>
          <p:cNvPr id="13" name="H4">
            <a:extLst>
              <a:ext uri="{FF2B5EF4-FFF2-40B4-BE49-F238E27FC236}">
                <a16:creationId xmlns:a16="http://schemas.microsoft.com/office/drawing/2014/main" id="{4EEBD0D7-6519-B842-ACAE-C6ABB0409325}"/>
              </a:ext>
            </a:extLst>
          </p:cNvPr>
          <p:cNvSpPr>
            <a:spLocks noGrp="1"/>
          </p:cNvSpPr>
          <p:nvPr>
            <p:ph sz="quarter" idx="12" hasCustomPrompt="1"/>
          </p:nvPr>
        </p:nvSpPr>
        <p:spPr>
          <a:xfrm>
            <a:off x="815447" y="4045017"/>
            <a:ext cx="3111500" cy="387996"/>
          </a:xfrm>
        </p:spPr>
        <p:txBody>
          <a:bodyPr>
            <a:normAutofit/>
          </a:bodyPr>
          <a:lstStyle>
            <a:lvl1pPr marL="0" indent="0">
              <a:buNone/>
              <a:defRPr sz="1867">
                <a:solidFill>
                  <a:schemeClr val="bg1"/>
                </a:solidFill>
              </a:defRPr>
            </a:lvl1pPr>
          </a:lstStyle>
          <a:p>
            <a:pPr lvl="0"/>
            <a:r>
              <a:rPr lang="en-US" dirty="0"/>
              <a:t>My Title</a:t>
            </a:r>
          </a:p>
        </p:txBody>
      </p:sp>
      <p:sp>
        <p:nvSpPr>
          <p:cNvPr id="5" name="Picture Placeholder 4">
            <a:extLst>
              <a:ext uri="{FF2B5EF4-FFF2-40B4-BE49-F238E27FC236}">
                <a16:creationId xmlns:a16="http://schemas.microsoft.com/office/drawing/2014/main" id="{8516F1EA-8163-2F90-809C-BB51A31AB500}"/>
              </a:ext>
            </a:extLst>
          </p:cNvPr>
          <p:cNvSpPr>
            <a:spLocks noGrp="1"/>
          </p:cNvSpPr>
          <p:nvPr>
            <p:ph type="pic" sz="quarter" idx="13"/>
          </p:nvPr>
        </p:nvSpPr>
        <p:spPr>
          <a:xfrm>
            <a:off x="3656694" y="5179121"/>
            <a:ext cx="6108700" cy="1411816"/>
          </a:xfrm>
        </p:spPr>
        <p:txBody>
          <a:bodyPr/>
          <a:lstStyle/>
          <a:p>
            <a:endParaRPr lang="en-US"/>
          </a:p>
        </p:txBody>
      </p:sp>
      <p:sp>
        <p:nvSpPr>
          <p:cNvPr id="6" name="Text Placeholder 5">
            <a:extLst>
              <a:ext uri="{FF2B5EF4-FFF2-40B4-BE49-F238E27FC236}">
                <a16:creationId xmlns:a16="http://schemas.microsoft.com/office/drawing/2014/main" id="{F3255C03-226B-5FC2-208E-578716830E57}"/>
              </a:ext>
            </a:extLst>
          </p:cNvPr>
          <p:cNvSpPr>
            <a:spLocks noGrp="1"/>
          </p:cNvSpPr>
          <p:nvPr>
            <p:ph type="body" sz="quarter" idx="14"/>
          </p:nvPr>
        </p:nvSpPr>
        <p:spPr>
          <a:xfrm>
            <a:off x="6908800" y="3655551"/>
            <a:ext cx="4878917" cy="11979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854986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1 Title"/>
          <p:cNvSpPr>
            <a:spLocks noGrp="1"/>
          </p:cNvSpPr>
          <p:nvPr>
            <p:ph type="title"/>
          </p:nvPr>
        </p:nvSpPr>
        <p:spPr>
          <a:xfrm>
            <a:off x="609600" y="2380617"/>
            <a:ext cx="10972800" cy="1143004"/>
          </a:xfrm>
        </p:spPr>
        <p:txBody>
          <a:bodyPr>
            <a:normAutofit/>
          </a:bodyPr>
          <a:lstStyle>
            <a:lvl1pPr>
              <a:defRPr sz="5867" b="1" i="0">
                <a:solidFill>
                  <a:schemeClr val="bg1"/>
                </a:solidFill>
              </a:defRPr>
            </a:lvl1pPr>
          </a:lstStyle>
          <a:p>
            <a:r>
              <a:rPr lang="en-US" dirty="0"/>
              <a:t>Click to edit Master title style</a:t>
            </a:r>
          </a:p>
        </p:txBody>
      </p:sp>
      <p:sp>
        <p:nvSpPr>
          <p:cNvPr id="4" name="H2 Subtitle">
            <a:extLst>
              <a:ext uri="{FF2B5EF4-FFF2-40B4-BE49-F238E27FC236}">
                <a16:creationId xmlns:a16="http://schemas.microsoft.com/office/drawing/2014/main" id="{DB257BD6-4D9A-CD45-BCE2-728C5AB620C6}"/>
              </a:ext>
            </a:extLst>
          </p:cNvPr>
          <p:cNvSpPr>
            <a:spLocks noGrp="1"/>
          </p:cNvSpPr>
          <p:nvPr>
            <p:ph sz="quarter" idx="10" hasCustomPrompt="1"/>
          </p:nvPr>
        </p:nvSpPr>
        <p:spPr>
          <a:xfrm>
            <a:off x="609600" y="3372856"/>
            <a:ext cx="10972800" cy="905933"/>
          </a:xfrm>
        </p:spPr>
        <p:txBody>
          <a:bodyPr>
            <a:normAutofit/>
          </a:bodyPr>
          <a:lstStyle>
            <a:lvl1pPr marL="0" indent="0" algn="ctr">
              <a:buNone/>
              <a:defRPr sz="320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a:t>
            </a:r>
          </a:p>
        </p:txBody>
      </p:sp>
    </p:spTree>
    <p:extLst>
      <p:ext uri="{BB962C8B-B14F-4D97-AF65-F5344CB8AC3E}">
        <p14:creationId xmlns:p14="http://schemas.microsoft.com/office/powerpoint/2010/main" val="1936834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1 Title">
            <a:extLst>
              <a:ext uri="{FF2B5EF4-FFF2-40B4-BE49-F238E27FC236}">
                <a16:creationId xmlns:a16="http://schemas.microsoft.com/office/drawing/2014/main" id="{88B4A6B9-381D-5D40-84AC-41D60C0A034D}"/>
              </a:ext>
            </a:extLst>
          </p:cNvPr>
          <p:cNvSpPr>
            <a:spLocks noGrp="1"/>
          </p:cNvSpPr>
          <p:nvPr>
            <p:ph type="title"/>
          </p:nvPr>
        </p:nvSpPr>
        <p:spPr>
          <a:xfrm>
            <a:off x="609600" y="318665"/>
            <a:ext cx="10972800" cy="1143000"/>
          </a:xfrm>
        </p:spPr>
        <p:txBody>
          <a:bodyPr>
            <a:normAutofit/>
          </a:bodyPr>
          <a:lstStyle>
            <a:lvl1pPr>
              <a:defRPr sz="4267"/>
            </a:lvl1pPr>
          </a:lstStyle>
          <a:p>
            <a:r>
              <a:rPr lang="en-US"/>
              <a:t>Click to edit Master title style</a:t>
            </a:r>
            <a:endParaRPr lang="en-US" dirty="0"/>
          </a:p>
        </p:txBody>
      </p:sp>
      <p:sp>
        <p:nvSpPr>
          <p:cNvPr id="5" name="H2 Subtitle">
            <a:extLst>
              <a:ext uri="{FF2B5EF4-FFF2-40B4-BE49-F238E27FC236}">
                <a16:creationId xmlns:a16="http://schemas.microsoft.com/office/drawing/2014/main" id="{5B196C90-74A6-5E42-A204-A1E0DBCB6799}"/>
              </a:ext>
            </a:extLst>
          </p:cNvPr>
          <p:cNvSpPr>
            <a:spLocks noGrp="1"/>
          </p:cNvSpPr>
          <p:nvPr>
            <p:ph sz="quarter" idx="10" hasCustomPrompt="1"/>
          </p:nvPr>
        </p:nvSpPr>
        <p:spPr>
          <a:xfrm>
            <a:off x="609600" y="1116753"/>
            <a:ext cx="10972800" cy="451275"/>
          </a:xfrm>
        </p:spPr>
        <p:txBody>
          <a:bodyPr>
            <a:noAutofit/>
          </a:bodyPr>
          <a:lstStyle>
            <a:lvl1pPr marL="0" indent="0" algn="ctr">
              <a:buNone/>
              <a:defRPr sz="2667">
                <a:solidFill>
                  <a:srgbClr val="00599B"/>
                </a:solidFill>
              </a:defRPr>
            </a:lvl1pPr>
            <a:lvl2pPr marL="609585" indent="0">
              <a:buNone/>
              <a:defRPr sz="3200">
                <a:solidFill>
                  <a:srgbClr val="00599B"/>
                </a:solidFill>
              </a:defRPr>
            </a:lvl2pPr>
            <a:lvl3pPr marL="1219170" indent="0">
              <a:buNone/>
              <a:defRPr sz="3200">
                <a:solidFill>
                  <a:srgbClr val="00599B"/>
                </a:solidFill>
              </a:defRPr>
            </a:lvl3pPr>
            <a:lvl4pPr marL="1828754" indent="0">
              <a:buNone/>
              <a:defRPr sz="3200">
                <a:solidFill>
                  <a:srgbClr val="00599B"/>
                </a:solidFill>
              </a:defRPr>
            </a:lvl4pPr>
            <a:lvl5pPr marL="2438339" indent="0">
              <a:buNone/>
              <a:defRPr sz="3200">
                <a:solidFill>
                  <a:srgbClr val="00599B"/>
                </a:solidFill>
              </a:defRPr>
            </a:lvl5pPr>
          </a:lstStyle>
          <a:p>
            <a:pPr lvl="0"/>
            <a:r>
              <a:rPr lang="en-US" dirty="0"/>
              <a:t>Subtitle</a:t>
            </a:r>
          </a:p>
        </p:txBody>
      </p:sp>
      <p:sp>
        <p:nvSpPr>
          <p:cNvPr id="6" name="Body Content">
            <a:extLst>
              <a:ext uri="{FF2B5EF4-FFF2-40B4-BE49-F238E27FC236}">
                <a16:creationId xmlns:a16="http://schemas.microsoft.com/office/drawing/2014/main" id="{4F275BD8-ECF8-F54B-B4E2-A66F7AB27D86}"/>
              </a:ext>
            </a:extLst>
          </p:cNvPr>
          <p:cNvSpPr>
            <a:spLocks noGrp="1"/>
          </p:cNvSpPr>
          <p:nvPr>
            <p:ph sz="half" idx="1"/>
          </p:nvPr>
        </p:nvSpPr>
        <p:spPr>
          <a:xfrm>
            <a:off x="609600" y="1747522"/>
            <a:ext cx="10972800" cy="4131733"/>
          </a:xfrm>
        </p:spPr>
        <p:txBody>
          <a:bodyPr>
            <a:normAutofit/>
          </a:bodyPr>
          <a:lstStyle>
            <a:lvl1pPr marL="457189" indent="-457189">
              <a:buFont typeface="Wingdings" pitchFamily="2" charset="2"/>
              <a:buChar char="§"/>
              <a:defRPr sz="2133"/>
            </a:lvl1pPr>
            <a:lvl2pPr marL="990575" indent="-380990">
              <a:buFont typeface="Wingdings" pitchFamily="2" charset="2"/>
              <a:buChar char="§"/>
              <a:defRPr sz="2133"/>
            </a:lvl2pPr>
            <a:lvl3pPr marL="1523962" indent="-304792">
              <a:buFont typeface="Wingdings" pitchFamily="2" charset="2"/>
              <a:buChar char="§"/>
              <a:defRPr sz="2133"/>
            </a:lvl3pPr>
            <a:lvl4pPr marL="2133547" indent="-304792">
              <a:buFont typeface="Wingdings" pitchFamily="2" charset="2"/>
              <a:buChar char="§"/>
              <a:defRPr sz="2133"/>
            </a:lvl4pPr>
            <a:lvl5pPr marL="2743131" indent="-304792">
              <a:buFont typeface="Wingdings" pitchFamily="2" charset="2"/>
              <a:buChar char="§"/>
              <a:defRPr sz="24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023058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H1 Title">
            <a:extLst>
              <a:ext uri="{FF2B5EF4-FFF2-40B4-BE49-F238E27FC236}">
                <a16:creationId xmlns:a16="http://schemas.microsoft.com/office/drawing/2014/main" id="{32D9C8E5-1CF3-6F45-9C03-04506B4E541A}"/>
              </a:ext>
            </a:extLst>
          </p:cNvPr>
          <p:cNvSpPr>
            <a:spLocks noGrp="1"/>
          </p:cNvSpPr>
          <p:nvPr>
            <p:ph type="title"/>
          </p:nvPr>
        </p:nvSpPr>
        <p:spPr>
          <a:xfrm>
            <a:off x="609600" y="166265"/>
            <a:ext cx="10972800" cy="1143000"/>
          </a:xfrm>
        </p:spPr>
        <p:txBody>
          <a:bodyPr>
            <a:normAutofit/>
          </a:bodyPr>
          <a:lstStyle>
            <a:lvl1pPr>
              <a:defRPr sz="4267">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8" name="H2 Subtitle">
            <a:extLst>
              <a:ext uri="{FF2B5EF4-FFF2-40B4-BE49-F238E27FC236}">
                <a16:creationId xmlns:a16="http://schemas.microsoft.com/office/drawing/2014/main" id="{7E449A25-5BA8-A049-892B-A920427B81BD}"/>
              </a:ext>
            </a:extLst>
          </p:cNvPr>
          <p:cNvSpPr>
            <a:spLocks noGrp="1"/>
          </p:cNvSpPr>
          <p:nvPr>
            <p:ph sz="quarter" idx="10" hasCustomPrompt="1"/>
          </p:nvPr>
        </p:nvSpPr>
        <p:spPr>
          <a:xfrm>
            <a:off x="609600" y="1065953"/>
            <a:ext cx="10972800" cy="451275"/>
          </a:xfrm>
        </p:spPr>
        <p:txBody>
          <a:bodyPr>
            <a:noAutofit/>
          </a:bodyPr>
          <a:lstStyle>
            <a:lvl1pPr marL="0" indent="0" algn="ctr">
              <a:buNone/>
              <a:defRPr sz="2667">
                <a:solidFill>
                  <a:srgbClr val="00599B"/>
                </a:solidFill>
              </a:defRPr>
            </a:lvl1pPr>
            <a:lvl2pPr marL="609585" indent="0">
              <a:buNone/>
              <a:defRPr sz="3200">
                <a:solidFill>
                  <a:srgbClr val="00599B"/>
                </a:solidFill>
              </a:defRPr>
            </a:lvl2pPr>
            <a:lvl3pPr marL="1219170" indent="0">
              <a:buNone/>
              <a:defRPr sz="3200">
                <a:solidFill>
                  <a:srgbClr val="00599B"/>
                </a:solidFill>
              </a:defRPr>
            </a:lvl3pPr>
            <a:lvl4pPr marL="1828754" indent="0">
              <a:buNone/>
              <a:defRPr sz="3200">
                <a:solidFill>
                  <a:srgbClr val="00599B"/>
                </a:solidFill>
              </a:defRPr>
            </a:lvl4pPr>
            <a:lvl5pPr marL="2438339" indent="0">
              <a:buNone/>
              <a:defRPr sz="3200">
                <a:solidFill>
                  <a:srgbClr val="00599B"/>
                </a:solidFill>
              </a:defRPr>
            </a:lvl5pPr>
          </a:lstStyle>
          <a:p>
            <a:pPr lvl="0"/>
            <a:r>
              <a:rPr lang="en-US" dirty="0"/>
              <a:t>Subtitle</a:t>
            </a:r>
          </a:p>
        </p:txBody>
      </p:sp>
      <p:sp>
        <p:nvSpPr>
          <p:cNvPr id="3" name="Body Content 1"/>
          <p:cNvSpPr>
            <a:spLocks noGrp="1"/>
          </p:cNvSpPr>
          <p:nvPr>
            <p:ph sz="half" idx="1"/>
          </p:nvPr>
        </p:nvSpPr>
        <p:spPr>
          <a:xfrm>
            <a:off x="609600" y="1747522"/>
            <a:ext cx="5384800" cy="4131733"/>
          </a:xfrm>
        </p:spPr>
        <p:txBody>
          <a:bodyPr>
            <a:normAutofit/>
          </a:bodyPr>
          <a:lstStyle>
            <a:lvl1pPr>
              <a:defRPr sz="2133">
                <a:latin typeface="Arial" panose="020B0604020202020204" pitchFamily="34" charset="0"/>
                <a:cs typeface="Arial" panose="020B0604020202020204" pitchFamily="34" charset="0"/>
              </a:defRPr>
            </a:lvl1pPr>
            <a:lvl2pPr>
              <a:defRPr sz="2133">
                <a:latin typeface="Arial" panose="020B0604020202020204" pitchFamily="34" charset="0"/>
                <a:cs typeface="Arial" panose="020B0604020202020204" pitchFamily="34" charset="0"/>
              </a:defRPr>
            </a:lvl2pPr>
            <a:lvl3pPr>
              <a:defRPr sz="2133">
                <a:latin typeface="Arial" panose="020B0604020202020204" pitchFamily="34" charset="0"/>
                <a:cs typeface="Arial" panose="020B0604020202020204" pitchFamily="34" charset="0"/>
              </a:defRPr>
            </a:lvl3pPr>
            <a:lvl4pPr>
              <a:defRPr sz="2133"/>
            </a:lvl4pPr>
            <a:lvl5pPr>
              <a:defRPr sz="24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Body Content 2"/>
          <p:cNvSpPr>
            <a:spLocks noGrp="1"/>
          </p:cNvSpPr>
          <p:nvPr>
            <p:ph sz="half" idx="2"/>
          </p:nvPr>
        </p:nvSpPr>
        <p:spPr>
          <a:xfrm>
            <a:off x="6197600" y="1747522"/>
            <a:ext cx="5384800" cy="4131733"/>
          </a:xfrm>
        </p:spPr>
        <p:txBody>
          <a:bodyPr>
            <a:normAutofit/>
          </a:bodyPr>
          <a:lstStyle>
            <a:lvl1pPr marL="380990" indent="-380990">
              <a:buFont typeface="Wingdings" pitchFamily="2" charset="2"/>
              <a:buChar char="§"/>
              <a:defRPr sz="2133">
                <a:latin typeface="Arial" panose="020B0604020202020204" pitchFamily="34" charset="0"/>
                <a:cs typeface="Arial" panose="020B0604020202020204" pitchFamily="34" charset="0"/>
              </a:defRPr>
            </a:lvl1pPr>
            <a:lvl2pPr marL="990575" indent="-380990">
              <a:buFont typeface="Wingdings" pitchFamily="2" charset="2"/>
              <a:buChar char="§"/>
              <a:defRPr sz="2133">
                <a:latin typeface="Arial" panose="020B0604020202020204" pitchFamily="34" charset="0"/>
                <a:cs typeface="Arial" panose="020B0604020202020204" pitchFamily="34" charset="0"/>
              </a:defRPr>
            </a:lvl2pPr>
            <a:lvl3pPr marL="1523962" indent="-304792">
              <a:buFont typeface="Wingdings" pitchFamily="2" charset="2"/>
              <a:buChar char="§"/>
              <a:defRPr sz="2133">
                <a:latin typeface="Arial" panose="020B0604020202020204" pitchFamily="34" charset="0"/>
                <a:cs typeface="Arial" panose="020B0604020202020204" pitchFamily="34" charset="0"/>
              </a:defRPr>
            </a:lvl3pPr>
            <a:lvl4pPr>
              <a:defRPr sz="2133"/>
            </a:lvl4pPr>
            <a:lvl5pPr>
              <a:defRPr sz="24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615688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nten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H1 Title">
            <a:extLst>
              <a:ext uri="{FF2B5EF4-FFF2-40B4-BE49-F238E27FC236}">
                <a16:creationId xmlns:a16="http://schemas.microsoft.com/office/drawing/2014/main" id="{32D9C8E5-1CF3-6F45-9C03-04506B4E541A}"/>
              </a:ext>
            </a:extLst>
          </p:cNvPr>
          <p:cNvSpPr>
            <a:spLocks noGrp="1"/>
          </p:cNvSpPr>
          <p:nvPr>
            <p:ph type="title"/>
          </p:nvPr>
        </p:nvSpPr>
        <p:spPr>
          <a:xfrm>
            <a:off x="609600" y="166265"/>
            <a:ext cx="10972800" cy="1143000"/>
          </a:xfrm>
        </p:spPr>
        <p:txBody>
          <a:bodyPr>
            <a:normAutofit/>
          </a:bodyPr>
          <a:lstStyle>
            <a:lvl1pPr>
              <a:defRPr sz="4267">
                <a:latin typeface="Arial" panose="020B0604020202020204" pitchFamily="34" charset="0"/>
                <a:cs typeface="Arial" panose="020B0604020202020204" pitchFamily="34" charset="0"/>
              </a:defRPr>
            </a:lvl1pPr>
          </a:lstStyle>
          <a:p>
            <a:r>
              <a:rPr lang="en-US" dirty="0"/>
              <a:t>Click to edit Master title style</a:t>
            </a:r>
          </a:p>
        </p:txBody>
      </p:sp>
      <p:sp>
        <p:nvSpPr>
          <p:cNvPr id="4" name="Body Content 2"/>
          <p:cNvSpPr>
            <a:spLocks noGrp="1"/>
          </p:cNvSpPr>
          <p:nvPr>
            <p:ph sz="half" idx="2"/>
          </p:nvPr>
        </p:nvSpPr>
        <p:spPr>
          <a:xfrm>
            <a:off x="63335" y="1481545"/>
            <a:ext cx="3628573" cy="2224644"/>
          </a:xfrm>
        </p:spPr>
        <p:txBody>
          <a:bodyPr>
            <a:normAutofit/>
          </a:bodyPr>
          <a:lstStyle>
            <a:lvl1pPr marL="380990" indent="-380990">
              <a:buFont typeface="Wingdings" pitchFamily="2" charset="2"/>
              <a:buChar char="§"/>
              <a:defRPr sz="2133">
                <a:latin typeface="Arial" panose="020B0604020202020204" pitchFamily="34" charset="0"/>
                <a:cs typeface="Arial" panose="020B0604020202020204" pitchFamily="34" charset="0"/>
              </a:defRPr>
            </a:lvl1pPr>
            <a:lvl2pPr marL="990575" indent="-380990">
              <a:buFont typeface="Wingdings" pitchFamily="2" charset="2"/>
              <a:buChar char="§"/>
              <a:defRPr sz="2133">
                <a:latin typeface="Arial" panose="020B0604020202020204" pitchFamily="34" charset="0"/>
                <a:cs typeface="Arial" panose="020B0604020202020204" pitchFamily="34" charset="0"/>
              </a:defRPr>
            </a:lvl2pPr>
            <a:lvl3pPr marL="1523962" indent="-304792">
              <a:buFont typeface="Wingdings" pitchFamily="2" charset="2"/>
              <a:buChar char="§"/>
              <a:defRPr sz="2133">
                <a:latin typeface="Arial" panose="020B0604020202020204" pitchFamily="34" charset="0"/>
                <a:cs typeface="Arial" panose="020B0604020202020204" pitchFamily="34" charset="0"/>
              </a:defRPr>
            </a:lvl3pPr>
            <a:lvl4pPr>
              <a:defRPr sz="2133"/>
            </a:lvl4pPr>
            <a:lvl5pPr>
              <a:defRPr sz="24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 name="Body Content 2">
            <a:extLst>
              <a:ext uri="{FF2B5EF4-FFF2-40B4-BE49-F238E27FC236}">
                <a16:creationId xmlns:a16="http://schemas.microsoft.com/office/drawing/2014/main" id="{AF760239-E1E4-98A8-BC2A-AD64F71B7E0D}"/>
              </a:ext>
            </a:extLst>
          </p:cNvPr>
          <p:cNvSpPr>
            <a:spLocks noGrp="1"/>
          </p:cNvSpPr>
          <p:nvPr>
            <p:ph sz="half" idx="10"/>
          </p:nvPr>
        </p:nvSpPr>
        <p:spPr>
          <a:xfrm>
            <a:off x="63333" y="3808021"/>
            <a:ext cx="3628575" cy="2224644"/>
          </a:xfrm>
        </p:spPr>
        <p:txBody>
          <a:bodyPr>
            <a:normAutofit/>
          </a:bodyPr>
          <a:lstStyle>
            <a:lvl1pPr marL="380990" indent="-380990">
              <a:buFont typeface="Wingdings" pitchFamily="2" charset="2"/>
              <a:buChar char="§"/>
              <a:defRPr sz="2133">
                <a:latin typeface="Arial" panose="020B0604020202020204" pitchFamily="34" charset="0"/>
                <a:cs typeface="Arial" panose="020B0604020202020204" pitchFamily="34" charset="0"/>
              </a:defRPr>
            </a:lvl1pPr>
            <a:lvl2pPr marL="990575" indent="-380990">
              <a:buFont typeface="Wingdings" pitchFamily="2" charset="2"/>
              <a:buChar char="§"/>
              <a:defRPr sz="2133">
                <a:latin typeface="Arial" panose="020B0604020202020204" pitchFamily="34" charset="0"/>
                <a:cs typeface="Arial" panose="020B0604020202020204" pitchFamily="34" charset="0"/>
              </a:defRPr>
            </a:lvl2pPr>
            <a:lvl3pPr marL="1523962" indent="-304792">
              <a:buFont typeface="Wingdings" pitchFamily="2" charset="2"/>
              <a:buChar char="§"/>
              <a:defRPr sz="2133">
                <a:latin typeface="Arial" panose="020B0604020202020204" pitchFamily="34" charset="0"/>
                <a:cs typeface="Arial" panose="020B0604020202020204" pitchFamily="34" charset="0"/>
              </a:defRPr>
            </a:lvl3pPr>
            <a:lvl4pPr>
              <a:defRPr sz="2133"/>
            </a:lvl4pPr>
            <a:lvl5pPr>
              <a:defRPr sz="24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Body Content 2">
            <a:extLst>
              <a:ext uri="{FF2B5EF4-FFF2-40B4-BE49-F238E27FC236}">
                <a16:creationId xmlns:a16="http://schemas.microsoft.com/office/drawing/2014/main" id="{52458702-0A0A-743A-4663-E0EA4FBC4EB5}"/>
              </a:ext>
            </a:extLst>
          </p:cNvPr>
          <p:cNvSpPr>
            <a:spLocks noGrp="1"/>
          </p:cNvSpPr>
          <p:nvPr>
            <p:ph sz="half" idx="11"/>
          </p:nvPr>
        </p:nvSpPr>
        <p:spPr>
          <a:xfrm>
            <a:off x="3892467" y="1481545"/>
            <a:ext cx="3525653" cy="2326476"/>
          </a:xfrm>
        </p:spPr>
        <p:txBody>
          <a:bodyPr>
            <a:normAutofit/>
          </a:bodyPr>
          <a:lstStyle>
            <a:lvl1pPr marL="380990" indent="-380990">
              <a:buFont typeface="Wingdings" pitchFamily="2" charset="2"/>
              <a:buChar char="§"/>
              <a:defRPr sz="2133">
                <a:latin typeface="Arial" panose="020B0604020202020204" pitchFamily="34" charset="0"/>
                <a:cs typeface="Arial" panose="020B0604020202020204" pitchFamily="34" charset="0"/>
              </a:defRPr>
            </a:lvl1pPr>
            <a:lvl2pPr marL="990575" indent="-380990">
              <a:buFont typeface="Wingdings" pitchFamily="2" charset="2"/>
              <a:buChar char="§"/>
              <a:defRPr sz="2133">
                <a:latin typeface="Arial" panose="020B0604020202020204" pitchFamily="34" charset="0"/>
                <a:cs typeface="Arial" panose="020B0604020202020204" pitchFamily="34" charset="0"/>
              </a:defRPr>
            </a:lvl2pPr>
            <a:lvl3pPr marL="1523962" indent="-304792">
              <a:buFont typeface="Wingdings" pitchFamily="2" charset="2"/>
              <a:buChar char="§"/>
              <a:defRPr sz="2133">
                <a:latin typeface="Arial" panose="020B0604020202020204" pitchFamily="34" charset="0"/>
                <a:cs typeface="Arial" panose="020B0604020202020204" pitchFamily="34" charset="0"/>
              </a:defRPr>
            </a:lvl3pPr>
            <a:lvl4pPr>
              <a:defRPr sz="2133"/>
            </a:lvl4pPr>
            <a:lvl5pPr>
              <a:defRPr sz="24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Body Content 2">
            <a:extLst>
              <a:ext uri="{FF2B5EF4-FFF2-40B4-BE49-F238E27FC236}">
                <a16:creationId xmlns:a16="http://schemas.microsoft.com/office/drawing/2014/main" id="{E7DCE5C4-5A12-8BD9-2E79-6B094F4C1FDC}"/>
              </a:ext>
            </a:extLst>
          </p:cNvPr>
          <p:cNvSpPr>
            <a:spLocks noGrp="1"/>
          </p:cNvSpPr>
          <p:nvPr>
            <p:ph sz="half" idx="12"/>
          </p:nvPr>
        </p:nvSpPr>
        <p:spPr>
          <a:xfrm>
            <a:off x="3879271" y="3980299"/>
            <a:ext cx="3628575" cy="2628405"/>
          </a:xfrm>
        </p:spPr>
        <p:txBody>
          <a:bodyPr>
            <a:normAutofit/>
          </a:bodyPr>
          <a:lstStyle>
            <a:lvl1pPr marL="380990" indent="-380990">
              <a:buFont typeface="Wingdings" pitchFamily="2" charset="2"/>
              <a:buChar char="§"/>
              <a:defRPr sz="2133">
                <a:latin typeface="Arial" panose="020B0604020202020204" pitchFamily="34" charset="0"/>
                <a:cs typeface="Arial" panose="020B0604020202020204" pitchFamily="34" charset="0"/>
              </a:defRPr>
            </a:lvl1pPr>
            <a:lvl2pPr marL="990575" indent="-380990">
              <a:buFont typeface="Wingdings" pitchFamily="2" charset="2"/>
              <a:buChar char="§"/>
              <a:defRPr sz="2133">
                <a:latin typeface="Arial" panose="020B0604020202020204" pitchFamily="34" charset="0"/>
                <a:cs typeface="Arial" panose="020B0604020202020204" pitchFamily="34" charset="0"/>
              </a:defRPr>
            </a:lvl2pPr>
            <a:lvl3pPr marL="1523962" indent="-304792">
              <a:buFont typeface="Wingdings" pitchFamily="2" charset="2"/>
              <a:buChar char="§"/>
              <a:defRPr sz="2133">
                <a:latin typeface="Arial" panose="020B0604020202020204" pitchFamily="34" charset="0"/>
                <a:cs typeface="Arial" panose="020B0604020202020204" pitchFamily="34" charset="0"/>
              </a:defRPr>
            </a:lvl3pPr>
            <a:lvl4pPr>
              <a:defRPr sz="2133"/>
            </a:lvl4pPr>
            <a:lvl5pPr>
              <a:defRPr sz="24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Body Content 2">
            <a:extLst>
              <a:ext uri="{FF2B5EF4-FFF2-40B4-BE49-F238E27FC236}">
                <a16:creationId xmlns:a16="http://schemas.microsoft.com/office/drawing/2014/main" id="{3180402C-B205-3B02-80EC-1389CEFE02F8}"/>
              </a:ext>
            </a:extLst>
          </p:cNvPr>
          <p:cNvSpPr>
            <a:spLocks noGrp="1"/>
          </p:cNvSpPr>
          <p:nvPr>
            <p:ph sz="half" idx="13"/>
          </p:nvPr>
        </p:nvSpPr>
        <p:spPr>
          <a:xfrm>
            <a:off x="8011889" y="1490548"/>
            <a:ext cx="3910937" cy="2215640"/>
          </a:xfrm>
        </p:spPr>
        <p:txBody>
          <a:bodyPr>
            <a:normAutofit/>
          </a:bodyPr>
          <a:lstStyle>
            <a:lvl1pPr marL="380990" indent="-380990">
              <a:buFont typeface="Wingdings" pitchFamily="2" charset="2"/>
              <a:buChar char="§"/>
              <a:defRPr sz="2133">
                <a:latin typeface="Arial" panose="020B0604020202020204" pitchFamily="34" charset="0"/>
                <a:cs typeface="Arial" panose="020B0604020202020204" pitchFamily="34" charset="0"/>
              </a:defRPr>
            </a:lvl1pPr>
            <a:lvl2pPr marL="990575" indent="-380990">
              <a:buFont typeface="Wingdings" pitchFamily="2" charset="2"/>
              <a:buChar char="§"/>
              <a:defRPr sz="2133">
                <a:latin typeface="Arial" panose="020B0604020202020204" pitchFamily="34" charset="0"/>
                <a:cs typeface="Arial" panose="020B0604020202020204" pitchFamily="34" charset="0"/>
              </a:defRPr>
            </a:lvl2pPr>
            <a:lvl3pPr marL="1523962" indent="-304792">
              <a:buFont typeface="Wingdings" pitchFamily="2" charset="2"/>
              <a:buChar char="§"/>
              <a:defRPr sz="2133">
                <a:latin typeface="Arial" panose="020B0604020202020204" pitchFamily="34" charset="0"/>
                <a:cs typeface="Arial" panose="020B0604020202020204" pitchFamily="34" charset="0"/>
              </a:defRPr>
            </a:lvl3pPr>
            <a:lvl4pPr>
              <a:defRPr sz="2133"/>
            </a:lvl4pPr>
            <a:lvl5pPr>
              <a:defRPr sz="24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Body Content 2">
            <a:extLst>
              <a:ext uri="{FF2B5EF4-FFF2-40B4-BE49-F238E27FC236}">
                <a16:creationId xmlns:a16="http://schemas.microsoft.com/office/drawing/2014/main" id="{1D0698A4-F993-1339-EDDC-E122275B26EE}"/>
              </a:ext>
            </a:extLst>
          </p:cNvPr>
          <p:cNvSpPr>
            <a:spLocks noGrp="1"/>
          </p:cNvSpPr>
          <p:nvPr>
            <p:ph sz="half" idx="14"/>
          </p:nvPr>
        </p:nvSpPr>
        <p:spPr>
          <a:xfrm>
            <a:off x="7967023" y="3980299"/>
            <a:ext cx="3937332" cy="2613235"/>
          </a:xfrm>
        </p:spPr>
        <p:txBody>
          <a:bodyPr>
            <a:normAutofit/>
          </a:bodyPr>
          <a:lstStyle>
            <a:lvl1pPr marL="380990" indent="-380990">
              <a:buFont typeface="Wingdings" pitchFamily="2" charset="2"/>
              <a:buChar char="§"/>
              <a:defRPr sz="2133">
                <a:latin typeface="Arial" panose="020B0604020202020204" pitchFamily="34" charset="0"/>
                <a:cs typeface="Arial" panose="020B0604020202020204" pitchFamily="34" charset="0"/>
              </a:defRPr>
            </a:lvl1pPr>
            <a:lvl2pPr marL="990575" indent="-380990">
              <a:buFont typeface="Wingdings" pitchFamily="2" charset="2"/>
              <a:buChar char="§"/>
              <a:defRPr sz="2133">
                <a:latin typeface="Arial" panose="020B0604020202020204" pitchFamily="34" charset="0"/>
                <a:cs typeface="Arial" panose="020B0604020202020204" pitchFamily="34" charset="0"/>
              </a:defRPr>
            </a:lvl2pPr>
            <a:lvl3pPr marL="1523962" indent="-304792">
              <a:buFont typeface="Wingdings" pitchFamily="2" charset="2"/>
              <a:buChar char="§"/>
              <a:defRPr sz="2133">
                <a:latin typeface="Arial" panose="020B0604020202020204" pitchFamily="34" charset="0"/>
                <a:cs typeface="Arial" panose="020B0604020202020204" pitchFamily="34" charset="0"/>
              </a:defRPr>
            </a:lvl3pPr>
            <a:lvl4pPr>
              <a:defRPr sz="2133"/>
            </a:lvl4pPr>
            <a:lvl5pPr>
              <a:defRPr sz="24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83895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ide Table">
    <p:bg>
      <p:bgPr>
        <a:solidFill>
          <a:schemeClr val="bg1"/>
        </a:solidFill>
        <a:effectLst/>
      </p:bgPr>
    </p:bg>
    <p:spTree>
      <p:nvGrpSpPr>
        <p:cNvPr id="1" name=""/>
        <p:cNvGrpSpPr/>
        <p:nvPr/>
      </p:nvGrpSpPr>
      <p:grpSpPr>
        <a:xfrm>
          <a:off x="0" y="0"/>
          <a:ext cx="0" cy="0"/>
          <a:chOff x="0" y="0"/>
          <a:chExt cx="0" cy="0"/>
        </a:xfrm>
      </p:grpSpPr>
      <p:sp>
        <p:nvSpPr>
          <p:cNvPr id="2" name="Invisible H1 Title">
            <a:extLst>
              <a:ext uri="{FF2B5EF4-FFF2-40B4-BE49-F238E27FC236}">
                <a16:creationId xmlns:a16="http://schemas.microsoft.com/office/drawing/2014/main" id="{D197014B-C43D-B34F-A577-29627A8119DB}"/>
              </a:ext>
            </a:extLst>
          </p:cNvPr>
          <p:cNvSpPr>
            <a:spLocks noGrp="1"/>
          </p:cNvSpPr>
          <p:nvPr>
            <p:ph type="title"/>
          </p:nvPr>
        </p:nvSpPr>
        <p:spPr>
          <a:xfrm>
            <a:off x="609600" y="-1284803"/>
            <a:ext cx="10972800" cy="1143000"/>
          </a:xfrm>
        </p:spPr>
        <p:txBody>
          <a:bodyPr/>
          <a:lstStyle>
            <a:lvl1pPr>
              <a:defRPr>
                <a:solidFill>
                  <a:srgbClr val="FF0000"/>
                </a:solidFill>
              </a:defRPr>
            </a:lvl1pPr>
          </a:lstStyle>
          <a:p>
            <a:r>
              <a:rPr lang="en-US"/>
              <a:t>Click to edit Master title style</a:t>
            </a:r>
            <a:endParaRPr lang="en-US" dirty="0"/>
          </a:p>
        </p:txBody>
      </p:sp>
      <p:sp>
        <p:nvSpPr>
          <p:cNvPr id="5" name="Wide Table">
            <a:extLst>
              <a:ext uri="{FF2B5EF4-FFF2-40B4-BE49-F238E27FC236}">
                <a16:creationId xmlns:a16="http://schemas.microsoft.com/office/drawing/2014/main" id="{A31F2DD0-A818-C246-A801-671F4BC29942}"/>
              </a:ext>
            </a:extLst>
          </p:cNvPr>
          <p:cNvSpPr>
            <a:spLocks noGrp="1"/>
          </p:cNvSpPr>
          <p:nvPr>
            <p:ph type="tbl" sz="quarter" idx="10"/>
          </p:nvPr>
        </p:nvSpPr>
        <p:spPr>
          <a:xfrm>
            <a:off x="304800" y="381000"/>
            <a:ext cx="11582400" cy="6096000"/>
          </a:xfrm>
        </p:spPr>
        <p:txBody>
          <a:bodyPr/>
          <a:lstStyle/>
          <a:p>
            <a:r>
              <a:rPr lang="en-US"/>
              <a:t>Click icon to add table</a:t>
            </a:r>
          </a:p>
        </p:txBody>
      </p:sp>
    </p:spTree>
    <p:extLst>
      <p:ext uri="{BB962C8B-B14F-4D97-AF65-F5344CB8AC3E}">
        <p14:creationId xmlns:p14="http://schemas.microsoft.com/office/powerpoint/2010/main" val="13635739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ide Chart">
    <p:bg>
      <p:bgPr>
        <a:solidFill>
          <a:schemeClr val="bg1"/>
        </a:solidFill>
        <a:effectLst/>
      </p:bgPr>
    </p:bg>
    <p:spTree>
      <p:nvGrpSpPr>
        <p:cNvPr id="1" name=""/>
        <p:cNvGrpSpPr/>
        <p:nvPr/>
      </p:nvGrpSpPr>
      <p:grpSpPr>
        <a:xfrm>
          <a:off x="0" y="0"/>
          <a:ext cx="0" cy="0"/>
          <a:chOff x="0" y="0"/>
          <a:chExt cx="0" cy="0"/>
        </a:xfrm>
      </p:grpSpPr>
      <p:sp>
        <p:nvSpPr>
          <p:cNvPr id="2" name="Invisible H1 Title">
            <a:extLst>
              <a:ext uri="{FF2B5EF4-FFF2-40B4-BE49-F238E27FC236}">
                <a16:creationId xmlns:a16="http://schemas.microsoft.com/office/drawing/2014/main" id="{D197014B-C43D-B34F-A577-29627A8119DB}"/>
              </a:ext>
            </a:extLst>
          </p:cNvPr>
          <p:cNvSpPr>
            <a:spLocks noGrp="1"/>
          </p:cNvSpPr>
          <p:nvPr>
            <p:ph type="title"/>
          </p:nvPr>
        </p:nvSpPr>
        <p:spPr>
          <a:xfrm>
            <a:off x="609600" y="-1284803"/>
            <a:ext cx="10972800" cy="1143000"/>
          </a:xfrm>
        </p:spPr>
        <p:txBody>
          <a:bodyPr>
            <a:normAutofit/>
          </a:bodyPr>
          <a:lstStyle>
            <a:lvl1pPr>
              <a:defRPr sz="4267">
                <a:solidFill>
                  <a:srgbClr val="FF0000"/>
                </a:solidFill>
              </a:defRPr>
            </a:lvl1pPr>
          </a:lstStyle>
          <a:p>
            <a:r>
              <a:rPr lang="en-US"/>
              <a:t>Click to edit Master title style</a:t>
            </a:r>
            <a:endParaRPr lang="en-US" dirty="0"/>
          </a:p>
        </p:txBody>
      </p:sp>
      <p:sp>
        <p:nvSpPr>
          <p:cNvPr id="4" name="Wide Chart">
            <a:extLst>
              <a:ext uri="{FF2B5EF4-FFF2-40B4-BE49-F238E27FC236}">
                <a16:creationId xmlns:a16="http://schemas.microsoft.com/office/drawing/2014/main" id="{21B7D27F-640B-514B-9B11-9D1645F3F49A}"/>
              </a:ext>
            </a:extLst>
          </p:cNvPr>
          <p:cNvSpPr>
            <a:spLocks noGrp="1" noChangeAspect="1"/>
          </p:cNvSpPr>
          <p:nvPr>
            <p:ph type="chart" sz="quarter" idx="11"/>
          </p:nvPr>
        </p:nvSpPr>
        <p:spPr>
          <a:xfrm>
            <a:off x="304800" y="381000"/>
            <a:ext cx="11582400" cy="6096000"/>
          </a:xfrm>
        </p:spPr>
        <p:txBody>
          <a:bodyPr/>
          <a:lstStyle/>
          <a:p>
            <a:r>
              <a:rPr lang="en-US"/>
              <a:t>Click icon to add chart</a:t>
            </a:r>
          </a:p>
        </p:txBody>
      </p:sp>
    </p:spTree>
    <p:extLst>
      <p:ext uri="{BB962C8B-B14F-4D97-AF65-F5344CB8AC3E}">
        <p14:creationId xmlns:p14="http://schemas.microsoft.com/office/powerpoint/2010/main" val="11459075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ull Bleed Photo">
    <p:bg>
      <p:bgPr>
        <a:solidFill>
          <a:schemeClr val="bg1"/>
        </a:solidFill>
        <a:effectLst/>
      </p:bgPr>
    </p:bg>
    <p:spTree>
      <p:nvGrpSpPr>
        <p:cNvPr id="1" name=""/>
        <p:cNvGrpSpPr/>
        <p:nvPr/>
      </p:nvGrpSpPr>
      <p:grpSpPr>
        <a:xfrm>
          <a:off x="0" y="0"/>
          <a:ext cx="0" cy="0"/>
          <a:chOff x="0" y="0"/>
          <a:chExt cx="0" cy="0"/>
        </a:xfrm>
      </p:grpSpPr>
      <p:sp>
        <p:nvSpPr>
          <p:cNvPr id="2" name="Invisible H1 Title">
            <a:extLst>
              <a:ext uri="{FF2B5EF4-FFF2-40B4-BE49-F238E27FC236}">
                <a16:creationId xmlns:a16="http://schemas.microsoft.com/office/drawing/2014/main" id="{D197014B-C43D-B34F-A577-29627A8119DB}"/>
              </a:ext>
            </a:extLst>
          </p:cNvPr>
          <p:cNvSpPr>
            <a:spLocks noGrp="1"/>
          </p:cNvSpPr>
          <p:nvPr>
            <p:ph type="title"/>
          </p:nvPr>
        </p:nvSpPr>
        <p:spPr>
          <a:xfrm>
            <a:off x="609600" y="-1284803"/>
            <a:ext cx="10972800" cy="1143000"/>
          </a:xfrm>
        </p:spPr>
        <p:txBody>
          <a:bodyPr>
            <a:normAutofit/>
          </a:bodyPr>
          <a:lstStyle>
            <a:lvl1pPr>
              <a:defRPr sz="4267">
                <a:solidFill>
                  <a:srgbClr val="FF0000"/>
                </a:solidFill>
              </a:defRPr>
            </a:lvl1pPr>
          </a:lstStyle>
          <a:p>
            <a:r>
              <a:rPr lang="en-US"/>
              <a:t>Click to edit Master title style</a:t>
            </a:r>
            <a:endParaRPr lang="en-US" dirty="0"/>
          </a:p>
        </p:txBody>
      </p:sp>
      <p:sp>
        <p:nvSpPr>
          <p:cNvPr id="7" name="Full Bleed Photo">
            <a:extLst>
              <a:ext uri="{FF2B5EF4-FFF2-40B4-BE49-F238E27FC236}">
                <a16:creationId xmlns:a16="http://schemas.microsoft.com/office/drawing/2014/main" id="{3D0D2707-18C2-FA48-9C1E-B114D1A3869D}"/>
              </a:ext>
            </a:extLst>
          </p:cNvPr>
          <p:cNvSpPr>
            <a:spLocks noGrp="1" noChangeAspect="1"/>
          </p:cNvSpPr>
          <p:nvPr>
            <p:ph type="pic" sz="quarter" idx="10"/>
          </p:nvPr>
        </p:nvSpPr>
        <p:spPr>
          <a:xfrm>
            <a:off x="-60960" y="-45720"/>
            <a:ext cx="12313920" cy="6949440"/>
          </a:xfrm>
        </p:spPr>
        <p:txBody>
          <a:bodyPr/>
          <a:lstStyle/>
          <a:p>
            <a:r>
              <a:rPr lang="en-US"/>
              <a:t>Click icon to add picture</a:t>
            </a:r>
          </a:p>
        </p:txBody>
      </p:sp>
    </p:spTree>
    <p:extLst>
      <p:ext uri="{BB962C8B-B14F-4D97-AF65-F5344CB8AC3E}">
        <p14:creationId xmlns:p14="http://schemas.microsoft.com/office/powerpoint/2010/main" val="2363120495"/>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ull Bleed Video">
    <p:bg>
      <p:bgPr>
        <a:solidFill>
          <a:schemeClr val="bg1"/>
        </a:solidFill>
        <a:effectLst/>
      </p:bgPr>
    </p:bg>
    <p:spTree>
      <p:nvGrpSpPr>
        <p:cNvPr id="1" name=""/>
        <p:cNvGrpSpPr/>
        <p:nvPr/>
      </p:nvGrpSpPr>
      <p:grpSpPr>
        <a:xfrm>
          <a:off x="0" y="0"/>
          <a:ext cx="0" cy="0"/>
          <a:chOff x="0" y="0"/>
          <a:chExt cx="0" cy="0"/>
        </a:xfrm>
      </p:grpSpPr>
      <p:sp>
        <p:nvSpPr>
          <p:cNvPr id="2" name="Invisible H1 Title">
            <a:extLst>
              <a:ext uri="{FF2B5EF4-FFF2-40B4-BE49-F238E27FC236}">
                <a16:creationId xmlns:a16="http://schemas.microsoft.com/office/drawing/2014/main" id="{D197014B-C43D-B34F-A577-29627A8119DB}"/>
              </a:ext>
            </a:extLst>
          </p:cNvPr>
          <p:cNvSpPr>
            <a:spLocks noGrp="1"/>
          </p:cNvSpPr>
          <p:nvPr>
            <p:ph type="title"/>
          </p:nvPr>
        </p:nvSpPr>
        <p:spPr>
          <a:xfrm>
            <a:off x="609600" y="-1284803"/>
            <a:ext cx="10972800" cy="1143000"/>
          </a:xfrm>
        </p:spPr>
        <p:txBody>
          <a:bodyPr>
            <a:normAutofit/>
          </a:bodyPr>
          <a:lstStyle>
            <a:lvl1pPr>
              <a:defRPr sz="4267">
                <a:solidFill>
                  <a:srgbClr val="FF0000"/>
                </a:solidFill>
              </a:defRPr>
            </a:lvl1pPr>
          </a:lstStyle>
          <a:p>
            <a:r>
              <a:rPr lang="en-US"/>
              <a:t>Click to edit Master title style</a:t>
            </a:r>
            <a:endParaRPr lang="en-US" dirty="0"/>
          </a:p>
        </p:txBody>
      </p:sp>
      <p:sp>
        <p:nvSpPr>
          <p:cNvPr id="5" name="Full Bleed Video">
            <a:extLst>
              <a:ext uri="{FF2B5EF4-FFF2-40B4-BE49-F238E27FC236}">
                <a16:creationId xmlns:a16="http://schemas.microsoft.com/office/drawing/2014/main" id="{E64AE5ED-FB71-2940-A0AA-8B776317FAB2}"/>
              </a:ext>
            </a:extLst>
          </p:cNvPr>
          <p:cNvSpPr>
            <a:spLocks noGrp="1"/>
          </p:cNvSpPr>
          <p:nvPr>
            <p:ph type="media" sz="quarter" idx="10"/>
          </p:nvPr>
        </p:nvSpPr>
        <p:spPr>
          <a:xfrm>
            <a:off x="-60960" y="-45720"/>
            <a:ext cx="12313920" cy="6949440"/>
          </a:xfrm>
        </p:spPr>
        <p:txBody>
          <a:bodyPr/>
          <a:lstStyle/>
          <a:p>
            <a:r>
              <a:rPr lang="en-US"/>
              <a:t>Click icon to add media</a:t>
            </a:r>
          </a:p>
        </p:txBody>
      </p:sp>
    </p:spTree>
    <p:extLst>
      <p:ext uri="{BB962C8B-B14F-4D97-AF65-F5344CB8AC3E}">
        <p14:creationId xmlns:p14="http://schemas.microsoft.com/office/powerpoint/2010/main" val="34429627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2787385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27"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28" name="Body Level One…"/>
          <p:cNvSpPr txBox="1">
            <a:spLocks noGrp="1"/>
          </p:cNvSpPr>
          <p:nvPr>
            <p:ph type="body" sz="quarter" idx="1"/>
          </p:nvPr>
        </p:nvSpPr>
        <p:spPr>
          <a:xfrm>
            <a:off x="1524000" y="3602037"/>
            <a:ext cx="9144000" cy="1655763"/>
          </a:xfrm>
          <a:prstGeom prst="rect">
            <a:avLst/>
          </a:prstGeom>
        </p:spPr>
        <p:txBody>
          <a:bodyPr/>
          <a:lstStyle>
            <a:lvl1pPr marL="406400" indent="-355600" algn="ctr">
              <a:buClrTx/>
              <a:buSzTx/>
              <a:buFontTx/>
              <a:buNone/>
              <a:defRPr sz="2400"/>
            </a:lvl1pPr>
            <a:lvl2pPr marL="406400" indent="127000" algn="ctr">
              <a:buClrTx/>
              <a:buSzTx/>
              <a:buFontTx/>
              <a:buNone/>
              <a:defRPr sz="2400"/>
            </a:lvl2pPr>
            <a:lvl3pPr marL="406400" indent="609600" algn="ctr">
              <a:buClrTx/>
              <a:buSzTx/>
              <a:buFontTx/>
              <a:buNone/>
              <a:defRPr sz="2400"/>
            </a:lvl3pPr>
            <a:lvl4pPr marL="406400" indent="1079500" algn="ctr">
              <a:buClrTx/>
              <a:buSzTx/>
              <a:buFontTx/>
              <a:buNone/>
              <a:defRPr sz="2400"/>
            </a:lvl4pPr>
            <a:lvl5pPr marL="406400" indent="1536700" algn="ctr">
              <a:buClrTx/>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2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SECTION_HEADER">
    <p:spTree>
      <p:nvGrpSpPr>
        <p:cNvPr id="1" name=""/>
        <p:cNvGrpSpPr/>
        <p:nvPr/>
      </p:nvGrpSpPr>
      <p:grpSpPr>
        <a:xfrm>
          <a:off x="0" y="0"/>
          <a:ext cx="0" cy="0"/>
          <a:chOff x="0" y="0"/>
          <a:chExt cx="0" cy="0"/>
        </a:xfrm>
      </p:grpSpPr>
      <p:sp>
        <p:nvSpPr>
          <p:cNvPr id="36"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7" name="Body Level One…"/>
          <p:cNvSpPr txBox="1">
            <a:spLocks noGrp="1"/>
          </p:cNvSpPr>
          <p:nvPr>
            <p:ph type="body" sz="quarter" idx="1"/>
          </p:nvPr>
        </p:nvSpPr>
        <p:spPr>
          <a:xfrm>
            <a:off x="831850" y="4589462"/>
            <a:ext cx="10515600" cy="1500188"/>
          </a:xfrm>
          <a:prstGeom prst="rect">
            <a:avLst/>
          </a:prstGeom>
        </p:spPr>
        <p:txBody>
          <a:bodyPr/>
          <a:lstStyle>
            <a:lvl1pPr marL="228600" indent="0">
              <a:buClrTx/>
              <a:buSzTx/>
              <a:buFontTx/>
              <a:buNone/>
              <a:defRPr sz="2400">
                <a:solidFill>
                  <a:srgbClr val="888888"/>
                </a:solidFill>
              </a:defRPr>
            </a:lvl1pPr>
            <a:lvl2pPr marL="228600" indent="457200">
              <a:buClrTx/>
              <a:buSzTx/>
              <a:buFontTx/>
              <a:buNone/>
              <a:defRPr sz="2400">
                <a:solidFill>
                  <a:srgbClr val="888888"/>
                </a:solidFill>
              </a:defRPr>
            </a:lvl2pPr>
            <a:lvl3pPr marL="228600" indent="914400">
              <a:buClrTx/>
              <a:buSzTx/>
              <a:buFontTx/>
              <a:buNone/>
              <a:defRPr sz="2400">
                <a:solidFill>
                  <a:srgbClr val="888888"/>
                </a:solidFill>
              </a:defRPr>
            </a:lvl3pPr>
            <a:lvl4pPr marL="228600" indent="1371600">
              <a:buClrTx/>
              <a:buSzTx/>
              <a:buFontTx/>
              <a:buNone/>
              <a:defRPr sz="2400">
                <a:solidFill>
                  <a:srgbClr val="888888"/>
                </a:solidFill>
              </a:defRPr>
            </a:lvl4pPr>
            <a:lvl5pPr marL="228600" indent="1828800">
              <a:buClrTx/>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WO_OBJECTS">
    <p:spTree>
      <p:nvGrpSpPr>
        <p:cNvPr id="1" name=""/>
        <p:cNvGrpSpPr/>
        <p:nvPr/>
      </p:nvGrpSpPr>
      <p:grpSpPr>
        <a:xfrm>
          <a:off x="0" y="0"/>
          <a:ext cx="0" cy="0"/>
          <a:chOff x="0" y="0"/>
          <a:chExt cx="0" cy="0"/>
        </a:xfrm>
      </p:grpSpPr>
      <p:sp>
        <p:nvSpPr>
          <p:cNvPr id="45" name="Title Text"/>
          <p:cNvSpPr txBox="1">
            <a:spLocks noGrp="1"/>
          </p:cNvSpPr>
          <p:nvPr>
            <p:ph type="title"/>
          </p:nvPr>
        </p:nvSpPr>
        <p:spPr>
          <a:prstGeom prst="rect">
            <a:avLst/>
          </a:prstGeom>
        </p:spPr>
        <p:txBody>
          <a:bodyPr/>
          <a:lstStyle/>
          <a:p>
            <a:r>
              <a:t>Title Text</a:t>
            </a:r>
          </a:p>
        </p:txBody>
      </p:sp>
      <p:sp>
        <p:nvSpPr>
          <p:cNvPr id="46"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7" name="Google Shape;42;p18"/>
          <p:cNvSpPr txBox="1">
            <a:spLocks noGrp="1"/>
          </p:cNvSpPr>
          <p:nvPr>
            <p:ph type="body" sz="half" idx="21"/>
          </p:nvPr>
        </p:nvSpPr>
        <p:spPr>
          <a:xfrm>
            <a:off x="6172200" y="1825625"/>
            <a:ext cx="5181600" cy="4351338"/>
          </a:xfrm>
          <a:prstGeom prst="rect">
            <a:avLst/>
          </a:prstGeom>
        </p:spPr>
        <p:txBody>
          <a:bodyPr/>
          <a:lstStyle/>
          <a:p>
            <a:endParaRP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WO_OBJECTS_WITH_TEXT">
    <p:spTree>
      <p:nvGrpSpPr>
        <p:cNvPr id="1" name=""/>
        <p:cNvGrpSpPr/>
        <p:nvPr/>
      </p:nvGrpSpPr>
      <p:grpSpPr>
        <a:xfrm>
          <a:off x="0" y="0"/>
          <a:ext cx="0" cy="0"/>
          <a:chOff x="0" y="0"/>
          <a:chExt cx="0" cy="0"/>
        </a:xfrm>
      </p:grpSpPr>
      <p:sp>
        <p:nvSpPr>
          <p:cNvPr id="55"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56" name="Body Level One…"/>
          <p:cNvSpPr txBox="1">
            <a:spLocks noGrp="1"/>
          </p:cNvSpPr>
          <p:nvPr>
            <p:ph type="body" sz="quarter" idx="1"/>
          </p:nvPr>
        </p:nvSpPr>
        <p:spPr>
          <a:xfrm>
            <a:off x="839787" y="1681163"/>
            <a:ext cx="5157789" cy="823913"/>
          </a:xfrm>
          <a:prstGeom prst="rect">
            <a:avLst/>
          </a:prstGeom>
        </p:spPr>
        <p:txBody>
          <a:bodyPr anchor="b"/>
          <a:lstStyle>
            <a:lvl1pPr marL="228600" indent="0">
              <a:buClrTx/>
              <a:buSzTx/>
              <a:buFontTx/>
              <a:buNone/>
              <a:defRPr sz="2400" b="1"/>
            </a:lvl1pPr>
            <a:lvl2pPr marL="228600" indent="457200">
              <a:buClrTx/>
              <a:buSzTx/>
              <a:buFontTx/>
              <a:buNone/>
              <a:defRPr sz="2400" b="1"/>
            </a:lvl2pPr>
            <a:lvl3pPr marL="228600" indent="914400">
              <a:buClrTx/>
              <a:buSzTx/>
              <a:buFontTx/>
              <a:buNone/>
              <a:defRPr sz="2400" b="1"/>
            </a:lvl3pPr>
            <a:lvl4pPr marL="228600" indent="1371600">
              <a:buClrTx/>
              <a:buSzTx/>
              <a:buFontTx/>
              <a:buNone/>
              <a:defRPr sz="2400" b="1"/>
            </a:lvl4pPr>
            <a:lvl5pPr marL="228600" indent="1828800">
              <a:buClrTx/>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57" name="Google Shape;49;p19"/>
          <p:cNvSpPr txBox="1">
            <a:spLocks noGrp="1"/>
          </p:cNvSpPr>
          <p:nvPr>
            <p:ph type="body" sz="half" idx="21"/>
          </p:nvPr>
        </p:nvSpPr>
        <p:spPr>
          <a:xfrm>
            <a:off x="839787" y="2505075"/>
            <a:ext cx="5157789" cy="3684588"/>
          </a:xfrm>
          <a:prstGeom prst="rect">
            <a:avLst/>
          </a:prstGeom>
        </p:spPr>
        <p:txBody>
          <a:bodyPr/>
          <a:lstStyle/>
          <a:p>
            <a:endParaRPr/>
          </a:p>
        </p:txBody>
      </p:sp>
      <p:sp>
        <p:nvSpPr>
          <p:cNvPr id="58" name="Google Shape;50;p19"/>
          <p:cNvSpPr txBox="1">
            <a:spLocks noGrp="1"/>
          </p:cNvSpPr>
          <p:nvPr>
            <p:ph type="body" sz="quarter" idx="22"/>
          </p:nvPr>
        </p:nvSpPr>
        <p:spPr>
          <a:xfrm>
            <a:off x="6172200" y="1681163"/>
            <a:ext cx="5183188" cy="823913"/>
          </a:xfrm>
          <a:prstGeom prst="rect">
            <a:avLst/>
          </a:prstGeom>
        </p:spPr>
        <p:txBody>
          <a:bodyPr anchor="b"/>
          <a:lstStyle/>
          <a:p>
            <a:pPr marL="228600" indent="0">
              <a:buClrTx/>
              <a:buSzTx/>
              <a:buFontTx/>
              <a:buNone/>
              <a:defRPr sz="2400" b="1"/>
            </a:pPr>
            <a:endParaRPr/>
          </a:p>
        </p:txBody>
      </p:sp>
      <p:sp>
        <p:nvSpPr>
          <p:cNvPr id="59" name="Google Shape;51;p19"/>
          <p:cNvSpPr txBox="1">
            <a:spLocks noGrp="1"/>
          </p:cNvSpPr>
          <p:nvPr>
            <p:ph type="body" sz="half" idx="23"/>
          </p:nvPr>
        </p:nvSpPr>
        <p:spPr>
          <a:xfrm>
            <a:off x="6172200" y="2505075"/>
            <a:ext cx="5183188" cy="3684588"/>
          </a:xfrm>
          <a:prstGeom prst="rect">
            <a:avLst/>
          </a:prstGeom>
        </p:spPr>
        <p:txBody>
          <a:bodyPr/>
          <a:lstStyle/>
          <a:p>
            <a:endParaRPr/>
          </a:p>
        </p:txBody>
      </p:sp>
      <p:sp>
        <p:nvSpPr>
          <p:cNvPr id="6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_ONLY">
    <p:spTree>
      <p:nvGrpSpPr>
        <p:cNvPr id="1" name=""/>
        <p:cNvGrpSpPr/>
        <p:nvPr/>
      </p:nvGrpSpPr>
      <p:grpSpPr>
        <a:xfrm>
          <a:off x="0" y="0"/>
          <a:ext cx="0" cy="0"/>
          <a:chOff x="0" y="0"/>
          <a:chExt cx="0" cy="0"/>
        </a:xfrm>
      </p:grpSpPr>
      <p:sp>
        <p:nvSpPr>
          <p:cNvPr id="67" name="Title Text"/>
          <p:cNvSpPr txBox="1">
            <a:spLocks noGrp="1"/>
          </p:cNvSpPr>
          <p:nvPr>
            <p:ph type="title"/>
          </p:nvPr>
        </p:nvSpPr>
        <p:spPr>
          <a:prstGeom prst="rect">
            <a:avLst/>
          </a:prstGeom>
        </p:spPr>
        <p:txBody>
          <a:bodyPr/>
          <a:lstStyle/>
          <a:p>
            <a:r>
              <a:t>Title Text</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ICTURE_WITH_CAPTION_TEXT">
    <p:spTree>
      <p:nvGrpSpPr>
        <p:cNvPr id="1" name=""/>
        <p:cNvGrpSpPr/>
        <p:nvPr/>
      </p:nvGrpSpPr>
      <p:grpSpPr>
        <a:xfrm>
          <a:off x="0" y="0"/>
          <a:ext cx="0" cy="0"/>
          <a:chOff x="0" y="0"/>
          <a:chExt cx="0" cy="0"/>
        </a:xfrm>
      </p:grpSpPr>
      <p:sp>
        <p:nvSpPr>
          <p:cNvPr id="85"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86" name="Google Shape;69;p22"/>
          <p:cNvSpPr>
            <a:spLocks noGrp="1"/>
          </p:cNvSpPr>
          <p:nvPr>
            <p:ph type="pic" sz="half" idx="21"/>
          </p:nvPr>
        </p:nvSpPr>
        <p:spPr>
          <a:xfrm>
            <a:off x="5183187" y="987425"/>
            <a:ext cx="6172201" cy="4873625"/>
          </a:xfrm>
          <a:prstGeom prst="rect">
            <a:avLst/>
          </a:prstGeom>
        </p:spPr>
        <p:txBody>
          <a:bodyPr lIns="91439" tIns="45719" rIns="91439" bIns="45719">
            <a:noAutofit/>
          </a:bodyPr>
          <a:lstStyle/>
          <a:p>
            <a:endParaRPr/>
          </a:p>
        </p:txBody>
      </p:sp>
      <p:sp>
        <p:nvSpPr>
          <p:cNvPr id="87" name="Body Level One…"/>
          <p:cNvSpPr txBox="1">
            <a:spLocks noGrp="1"/>
          </p:cNvSpPr>
          <p:nvPr>
            <p:ph type="body" sz="quarter" idx="1"/>
          </p:nvPr>
        </p:nvSpPr>
        <p:spPr>
          <a:xfrm>
            <a:off x="839787" y="2057400"/>
            <a:ext cx="3932239" cy="3811588"/>
          </a:xfrm>
          <a:prstGeom prst="rect">
            <a:avLst/>
          </a:prstGeom>
        </p:spPr>
        <p:txBody>
          <a:bodyPr/>
          <a:lstStyle>
            <a:lvl1pPr marL="228600" indent="0">
              <a:buClrTx/>
              <a:buSzTx/>
              <a:buFontTx/>
              <a:buNone/>
              <a:defRPr sz="1600"/>
            </a:lvl1pPr>
            <a:lvl2pPr marL="228600" indent="457200">
              <a:buClrTx/>
              <a:buSzTx/>
              <a:buFontTx/>
              <a:buNone/>
              <a:defRPr sz="1600"/>
            </a:lvl2pPr>
            <a:lvl3pPr marL="228600" indent="914400">
              <a:buClrTx/>
              <a:buSzTx/>
              <a:buFontTx/>
              <a:buNone/>
              <a:defRPr sz="1600"/>
            </a:lvl3pPr>
            <a:lvl4pPr marL="228600" indent="1371600">
              <a:buClrTx/>
              <a:buSzTx/>
              <a:buFontTx/>
              <a:buNone/>
              <a:defRPr sz="1600"/>
            </a:lvl4pPr>
            <a:lvl5pPr marL="228600" indent="1828800">
              <a:buClrTx/>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VERTICAL_TEXT">
    <p:spTree>
      <p:nvGrpSpPr>
        <p:cNvPr id="1" name=""/>
        <p:cNvGrpSpPr/>
        <p:nvPr/>
      </p:nvGrpSpPr>
      <p:grpSpPr>
        <a:xfrm>
          <a:off x="0" y="0"/>
          <a:ext cx="0" cy="0"/>
          <a:chOff x="0" y="0"/>
          <a:chExt cx="0" cy="0"/>
        </a:xfrm>
      </p:grpSpPr>
      <p:sp>
        <p:nvSpPr>
          <p:cNvPr id="95" name="Title Text"/>
          <p:cNvSpPr txBox="1">
            <a:spLocks noGrp="1"/>
          </p:cNvSpPr>
          <p:nvPr>
            <p:ph type="title"/>
          </p:nvPr>
        </p:nvSpPr>
        <p:spPr>
          <a:prstGeom prst="rect">
            <a:avLst/>
          </a:prstGeom>
        </p:spPr>
        <p:txBody>
          <a:bodyPr/>
          <a:lstStyle/>
          <a:p>
            <a:r>
              <a:t>Title Text</a:t>
            </a:r>
          </a:p>
        </p:txBody>
      </p:sp>
      <p:sp>
        <p:nvSpPr>
          <p:cNvPr id="96" name="Body Level One…"/>
          <p:cNvSpPr txBox="1">
            <a:spLocks noGrp="1"/>
          </p:cNvSpPr>
          <p:nvPr>
            <p:ph type="body" idx="1"/>
          </p:nvPr>
        </p:nvSpPr>
        <p:spPr>
          <a:xfrm rot="5400000">
            <a:off x="3920330" y="-1256506"/>
            <a:ext cx="4351339" cy="105156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95216" y="6414780"/>
            <a:ext cx="258585" cy="248265"/>
          </a:xfrm>
          <a:prstGeom prst="rect">
            <a:avLst/>
          </a:prstGeom>
          <a:ln w="12700">
            <a:miter lim="400000"/>
          </a:ln>
        </p:spPr>
        <p:txBody>
          <a:bodyPr wrap="none" lIns="45699" tIns="45699" rIns="45699" bIns="45699" anchor="ctr">
            <a:spAutoFit/>
          </a:bodyPr>
          <a:lstStyle>
            <a:lvl1pPr algn="r">
              <a:defRPr sz="1200">
                <a:solidFill>
                  <a:srgbClr val="888888"/>
                </a:solidFill>
                <a:latin typeface="Calibri"/>
                <a:ea typeface="Calibri"/>
                <a:cs typeface="Calibri"/>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74" r:id="rId11"/>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9pPr>
    </p:titleStyle>
    <p:bodyStyle>
      <a:lvl1pPr marL="457200" marR="0" indent="-342900" algn="l" defTabSz="914400" rtl="0" latinLnBrk="0">
        <a:lnSpc>
          <a:spcPct val="90000"/>
        </a:lnSpc>
        <a:spcBef>
          <a:spcPts val="1000"/>
        </a:spcBef>
        <a:spcAft>
          <a:spcPts val="0"/>
        </a:spcAft>
        <a:buClr>
          <a:srgbClr val="000000"/>
        </a:buClr>
        <a:buSzPts val="2800"/>
        <a:buFont typeface="Arial"/>
        <a:buChar char="•"/>
        <a:tabLst/>
        <a:defRPr sz="2800" b="0" i="0" u="none" strike="noStrike" cap="none" spc="0" baseline="0">
          <a:solidFill>
            <a:srgbClr val="000000"/>
          </a:solidFill>
          <a:uFillTx/>
          <a:latin typeface="Calibri"/>
          <a:ea typeface="Calibri"/>
          <a:cs typeface="Calibri"/>
          <a:sym typeface="Calibri"/>
        </a:defRPr>
      </a:lvl1pPr>
      <a:lvl2pPr marL="971550" marR="0" indent="-400050" algn="l" defTabSz="914400" rtl="0" latinLnBrk="0">
        <a:lnSpc>
          <a:spcPct val="90000"/>
        </a:lnSpc>
        <a:spcBef>
          <a:spcPts val="1000"/>
        </a:spcBef>
        <a:spcAft>
          <a:spcPts val="0"/>
        </a:spcAft>
        <a:buClr>
          <a:srgbClr val="000000"/>
        </a:buClr>
        <a:buSzPts val="2800"/>
        <a:buFont typeface="Arial"/>
        <a:buChar char="•"/>
        <a:tabLst/>
        <a:defRPr sz="2800" b="0" i="0" u="none" strike="noStrike" cap="none" spc="0" baseline="0">
          <a:solidFill>
            <a:srgbClr val="000000"/>
          </a:solidFill>
          <a:uFillTx/>
          <a:latin typeface="Calibri"/>
          <a:ea typeface="Calibri"/>
          <a:cs typeface="Calibri"/>
          <a:sym typeface="Calibri"/>
        </a:defRPr>
      </a:lvl2pPr>
      <a:lvl3pPr marL="1508760" marR="0" indent="-480060" algn="l" defTabSz="914400" rtl="0" latinLnBrk="0">
        <a:lnSpc>
          <a:spcPct val="90000"/>
        </a:lnSpc>
        <a:spcBef>
          <a:spcPts val="1000"/>
        </a:spcBef>
        <a:spcAft>
          <a:spcPts val="0"/>
        </a:spcAft>
        <a:buClr>
          <a:srgbClr val="000000"/>
        </a:buClr>
        <a:buSzPts val="2800"/>
        <a:buFont typeface="Arial"/>
        <a:buChar char="•"/>
        <a:tabLst/>
        <a:defRPr sz="2800" b="0" i="0" u="none" strike="noStrike" cap="none" spc="0" baseline="0">
          <a:solidFill>
            <a:srgbClr val="000000"/>
          </a:solidFill>
          <a:uFillTx/>
          <a:latin typeface="Calibri"/>
          <a:ea typeface="Calibri"/>
          <a:cs typeface="Calibri"/>
          <a:sym typeface="Calibri"/>
        </a:defRPr>
      </a:lvl3pPr>
      <a:lvl4pPr marL="2019300" marR="0" indent="-533400" algn="l" defTabSz="914400" rtl="0" latinLnBrk="0">
        <a:lnSpc>
          <a:spcPct val="90000"/>
        </a:lnSpc>
        <a:spcBef>
          <a:spcPts val="1000"/>
        </a:spcBef>
        <a:spcAft>
          <a:spcPts val="0"/>
        </a:spcAft>
        <a:buClr>
          <a:srgbClr val="000000"/>
        </a:buClr>
        <a:buSzPts val="2800"/>
        <a:buFont typeface="Arial"/>
        <a:buChar char="•"/>
        <a:tabLst/>
        <a:defRPr sz="2800" b="0" i="0" u="none" strike="noStrike" cap="none" spc="0" baseline="0">
          <a:solidFill>
            <a:srgbClr val="000000"/>
          </a:solidFill>
          <a:uFillTx/>
          <a:latin typeface="Calibri"/>
          <a:ea typeface="Calibri"/>
          <a:cs typeface="Calibri"/>
          <a:sym typeface="Calibri"/>
        </a:defRPr>
      </a:lvl4pPr>
      <a:lvl5pPr marL="2476500" marR="0" indent="-533400" algn="l" defTabSz="914400" rtl="0" latinLnBrk="0">
        <a:lnSpc>
          <a:spcPct val="90000"/>
        </a:lnSpc>
        <a:spcBef>
          <a:spcPts val="1000"/>
        </a:spcBef>
        <a:spcAft>
          <a:spcPts val="0"/>
        </a:spcAft>
        <a:buClr>
          <a:srgbClr val="000000"/>
        </a:buClr>
        <a:buSzPts val="2800"/>
        <a:buFont typeface="Arial"/>
        <a:buChar char="•"/>
        <a:tabLst/>
        <a:defRPr sz="2800" b="0" i="0" u="none" strike="noStrike" cap="none" spc="0" baseline="0">
          <a:solidFill>
            <a:srgbClr val="000000"/>
          </a:solidFill>
          <a:uFillTx/>
          <a:latin typeface="Calibri"/>
          <a:ea typeface="Calibri"/>
          <a:cs typeface="Calibri"/>
          <a:sym typeface="Calibri"/>
        </a:defRPr>
      </a:lvl5pPr>
      <a:lvl6pPr marL="2933700" marR="0" indent="-533400" algn="l" defTabSz="914400" rtl="0" latinLnBrk="0">
        <a:lnSpc>
          <a:spcPct val="90000"/>
        </a:lnSpc>
        <a:spcBef>
          <a:spcPts val="1000"/>
        </a:spcBef>
        <a:spcAft>
          <a:spcPts val="0"/>
        </a:spcAft>
        <a:buClr>
          <a:srgbClr val="000000"/>
        </a:buClr>
        <a:buSzPts val="2800"/>
        <a:buFont typeface="Arial"/>
        <a:buChar char="•"/>
        <a:tabLst/>
        <a:defRPr sz="2800" b="0" i="0" u="none" strike="noStrike" cap="none" spc="0" baseline="0">
          <a:solidFill>
            <a:srgbClr val="000000"/>
          </a:solidFill>
          <a:uFillTx/>
          <a:latin typeface="Calibri"/>
          <a:ea typeface="Calibri"/>
          <a:cs typeface="Calibri"/>
          <a:sym typeface="Calibri"/>
        </a:defRPr>
      </a:lvl6pPr>
      <a:lvl7pPr marL="3390900" marR="0" indent="-533400" algn="l" defTabSz="914400" rtl="0" latinLnBrk="0">
        <a:lnSpc>
          <a:spcPct val="90000"/>
        </a:lnSpc>
        <a:spcBef>
          <a:spcPts val="1000"/>
        </a:spcBef>
        <a:spcAft>
          <a:spcPts val="0"/>
        </a:spcAft>
        <a:buClr>
          <a:srgbClr val="000000"/>
        </a:buClr>
        <a:buSzPts val="2800"/>
        <a:buFont typeface="Arial"/>
        <a:buChar char="•"/>
        <a:tabLst/>
        <a:defRPr sz="2800" b="0" i="0" u="none" strike="noStrike" cap="none" spc="0" baseline="0">
          <a:solidFill>
            <a:srgbClr val="000000"/>
          </a:solidFill>
          <a:uFillTx/>
          <a:latin typeface="Calibri"/>
          <a:ea typeface="Calibri"/>
          <a:cs typeface="Calibri"/>
          <a:sym typeface="Calibri"/>
        </a:defRPr>
      </a:lvl7pPr>
      <a:lvl8pPr marL="3848100" marR="0" indent="-533400" algn="l" defTabSz="914400" rtl="0" latinLnBrk="0">
        <a:lnSpc>
          <a:spcPct val="90000"/>
        </a:lnSpc>
        <a:spcBef>
          <a:spcPts val="1000"/>
        </a:spcBef>
        <a:spcAft>
          <a:spcPts val="0"/>
        </a:spcAft>
        <a:buClr>
          <a:srgbClr val="000000"/>
        </a:buClr>
        <a:buSzPts val="2800"/>
        <a:buFont typeface="Arial"/>
        <a:buChar char="•"/>
        <a:tabLst/>
        <a:defRPr sz="2800" b="0" i="0" u="none" strike="noStrike" cap="none" spc="0" baseline="0">
          <a:solidFill>
            <a:srgbClr val="000000"/>
          </a:solidFill>
          <a:uFillTx/>
          <a:latin typeface="Calibri"/>
          <a:ea typeface="Calibri"/>
          <a:cs typeface="Calibri"/>
          <a:sym typeface="Calibri"/>
        </a:defRPr>
      </a:lvl8pPr>
      <a:lvl9pPr marL="4305300" marR="0" indent="-533400" algn="l" defTabSz="914400" rtl="0" latinLnBrk="0">
        <a:lnSpc>
          <a:spcPct val="90000"/>
        </a:lnSpc>
        <a:spcBef>
          <a:spcPts val="1000"/>
        </a:spcBef>
        <a:spcAft>
          <a:spcPts val="0"/>
        </a:spcAft>
        <a:buClr>
          <a:srgbClr val="000000"/>
        </a:buClr>
        <a:buSzPts val="2800"/>
        <a:buFont typeface="Arial"/>
        <a:buChar char="•"/>
        <a:tabLst/>
        <a:defRPr sz="2800" b="0" i="0" u="none" strike="noStrike" cap="none" spc="0" baseline="0">
          <a:solidFill>
            <a:srgbClr val="000000"/>
          </a:solidFill>
          <a:uFillTx/>
          <a:latin typeface="Calibri"/>
          <a:ea typeface="Calibri"/>
          <a:cs typeface="Calibri"/>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H1 Title"/>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Body Content"/>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40736557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5" r:id="rId13"/>
  </p:sldLayoutIdLst>
  <p:txStyles>
    <p:titleStyle>
      <a:lvl1pPr algn="ctr" defTabSz="609585" rtl="0" eaLnBrk="1" latinLnBrk="0" hangingPunct="1">
        <a:spcBef>
          <a:spcPct val="0"/>
        </a:spcBef>
        <a:buNone/>
        <a:defRPr sz="4667" b="1" i="0" kern="1200">
          <a:solidFill>
            <a:schemeClr val="tx1"/>
          </a:solidFill>
          <a:latin typeface="Arial" panose="020B0604020202020204" pitchFamily="34" charset="0"/>
          <a:ea typeface="+mj-ea"/>
          <a:cs typeface="Arial" panose="020B0604020202020204" pitchFamily="34" charset="0"/>
        </a:defRPr>
      </a:lvl1pPr>
    </p:titleStyle>
    <p:bodyStyle>
      <a:lvl1pPr marL="457189" indent="-457189" algn="l" defTabSz="609585" rtl="0" eaLnBrk="1" latinLnBrk="0" hangingPunct="1">
        <a:spcBef>
          <a:spcPct val="20000"/>
        </a:spcBef>
        <a:buFont typeface="Wingdings" pitchFamily="2" charset="2"/>
        <a:buChar char="§"/>
        <a:defRPr sz="2400" b="0" i="0" kern="1200">
          <a:solidFill>
            <a:schemeClr val="tx1"/>
          </a:solidFill>
          <a:latin typeface="Arial" panose="020B0604020202020204" pitchFamily="34" charset="0"/>
          <a:ea typeface="+mn-ea"/>
          <a:cs typeface="Arial" panose="020B0604020202020204" pitchFamily="34" charset="0"/>
        </a:defRPr>
      </a:lvl1pPr>
      <a:lvl2pPr marL="990575" indent="-380990" algn="l" defTabSz="609585" rtl="0" eaLnBrk="1" latinLnBrk="0" hangingPunct="1">
        <a:spcBef>
          <a:spcPct val="20000"/>
        </a:spcBef>
        <a:buFont typeface="Wingdings" pitchFamily="2" charset="2"/>
        <a:buChar char="§"/>
        <a:defRPr sz="2400" b="0" i="0" kern="1200">
          <a:solidFill>
            <a:schemeClr val="tx1"/>
          </a:solidFill>
          <a:latin typeface="Arial" panose="020B0604020202020204" pitchFamily="34" charset="0"/>
          <a:ea typeface="+mn-ea"/>
          <a:cs typeface="Arial" panose="020B0604020202020204" pitchFamily="34" charset="0"/>
        </a:defRPr>
      </a:lvl2pPr>
      <a:lvl3pPr marL="1523962" indent="-304792" algn="l" defTabSz="609585" rtl="0" eaLnBrk="1" latinLnBrk="0" hangingPunct="1">
        <a:spcBef>
          <a:spcPct val="20000"/>
        </a:spcBef>
        <a:buFont typeface="Wingdings" pitchFamily="2" charset="2"/>
        <a:buChar char="§"/>
        <a:defRPr sz="2400" b="0" i="0" kern="1200">
          <a:solidFill>
            <a:schemeClr val="tx1"/>
          </a:solidFill>
          <a:latin typeface="Arial" panose="020B0604020202020204" pitchFamily="34" charset="0"/>
          <a:ea typeface="+mn-ea"/>
          <a:cs typeface="Arial" panose="020B0604020202020204" pitchFamily="34" charset="0"/>
        </a:defRPr>
      </a:lvl3pPr>
      <a:lvl4pPr marL="2133547" indent="-304792" algn="l" defTabSz="609585" rtl="0" eaLnBrk="1" latinLnBrk="0" hangingPunct="1">
        <a:spcBef>
          <a:spcPct val="20000"/>
        </a:spcBef>
        <a:buFont typeface="Arial"/>
        <a:buChar char="–"/>
        <a:defRPr sz="2667" kern="1200">
          <a:solidFill>
            <a:schemeClr val="tx1"/>
          </a:solidFill>
          <a:latin typeface="Helvetica" pitchFamily="2" charset="0"/>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Helvetica" pitchFamily="2" charset="0"/>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1.xml"/><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1.xml"/><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1.xml"/><Relationship Id="rId1" Type="http://schemas.openxmlformats.org/officeDocument/2006/relationships/themeOverride" Target="../theme/themeOverride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1.xml"/><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1.xml"/><Relationship Id="rId1" Type="http://schemas.openxmlformats.org/officeDocument/2006/relationships/themeOverride" Target="../theme/themeOverride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1.xml"/><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1.xml"/><Relationship Id="rId1" Type="http://schemas.openxmlformats.org/officeDocument/2006/relationships/themeOverride" Target="../theme/themeOverride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7.xml"/><Relationship Id="rId4" Type="http://schemas.openxmlformats.org/officeDocument/2006/relationships/image" Target="../media/image63.png"/></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7.xml"/><Relationship Id="rId4" Type="http://schemas.openxmlformats.org/officeDocument/2006/relationships/image" Target="../media/image66.png"/></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7.xml"/><Relationship Id="rId4" Type="http://schemas.openxmlformats.org/officeDocument/2006/relationships/image" Target="../media/image69.png"/></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7.xml"/><Relationship Id="rId4" Type="http://schemas.openxmlformats.org/officeDocument/2006/relationships/image" Target="../media/image7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7.xml"/><Relationship Id="rId4" Type="http://schemas.openxmlformats.org/officeDocument/2006/relationships/image" Target="../media/image75.png"/></Relationships>
</file>

<file path=ppt/slides/_rels/slide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7.xml"/><Relationship Id="rId4" Type="http://schemas.openxmlformats.org/officeDocument/2006/relationships/image" Target="../media/image78.png"/></Relationships>
</file>

<file path=ppt/slides/_rels/slide6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7.xml"/><Relationship Id="rId4" Type="http://schemas.openxmlformats.org/officeDocument/2006/relationships/image" Target="../media/image81.png"/></Relationships>
</file>

<file path=ppt/slides/_rels/slide6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7.xml"/><Relationship Id="rId4" Type="http://schemas.openxmlformats.org/officeDocument/2006/relationships/image" Target="../media/image8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57978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07;p3">
            <a:extLst>
              <a:ext uri="{FF2B5EF4-FFF2-40B4-BE49-F238E27FC236}">
                <a16:creationId xmlns:a16="http://schemas.microsoft.com/office/drawing/2014/main" id="{CEC658AD-250D-C948-6166-086EC7FEC010}"/>
              </a:ext>
            </a:extLst>
          </p:cNvPr>
          <p:cNvSpPr txBox="1"/>
          <p:nvPr/>
        </p:nvSpPr>
        <p:spPr>
          <a:xfrm>
            <a:off x="864109" y="443008"/>
            <a:ext cx="10285105" cy="6155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indent="9525" algn="ctr">
              <a:defRPr sz="4000" b="1">
                <a:solidFill>
                  <a:srgbClr val="0070C0"/>
                </a:solidFill>
                <a:latin typeface="Bookman Old Style"/>
                <a:ea typeface="Bookman Old Style"/>
                <a:cs typeface="Bookman Old Style"/>
                <a:sym typeface="Bookman Old Style"/>
              </a:defRPr>
            </a:lvl1pPr>
          </a:lstStyle>
          <a:p>
            <a:endParaRPr lang="en-US" dirty="0">
              <a:latin typeface="Bell MT" panose="02020503060305020303" pitchFamily="18" charset="77"/>
            </a:endParaRPr>
          </a:p>
        </p:txBody>
      </p:sp>
      <p:pic>
        <p:nvPicPr>
          <p:cNvPr id="5" name="Screen Shot 2023-11-20 at 12.46.44 AM.png" descr="Screen Shot 2023-11-20 at 12.46.44 AM.png">
            <a:extLst>
              <a:ext uri="{FF2B5EF4-FFF2-40B4-BE49-F238E27FC236}">
                <a16:creationId xmlns:a16="http://schemas.microsoft.com/office/drawing/2014/main" id="{0C779DD1-BC6A-BA5B-CE21-DC5218D36162}"/>
              </a:ext>
            </a:extLst>
          </p:cNvPr>
          <p:cNvPicPr>
            <a:picLocks noChangeAspect="1"/>
          </p:cNvPicPr>
          <p:nvPr/>
        </p:nvPicPr>
        <p:blipFill>
          <a:blip r:embed="rId3"/>
          <a:stretch>
            <a:fillRect/>
          </a:stretch>
        </p:blipFill>
        <p:spPr>
          <a:xfrm>
            <a:off x="1145093" y="1150894"/>
            <a:ext cx="9901814" cy="4675364"/>
          </a:xfrm>
          <a:prstGeom prst="rect">
            <a:avLst/>
          </a:prstGeom>
          <a:ln w="12700">
            <a:solidFill>
              <a:srgbClr val="000000"/>
            </a:solidFill>
            <a:miter lim="400000"/>
          </a:ln>
        </p:spPr>
      </p:pic>
      <p:sp>
        <p:nvSpPr>
          <p:cNvPr id="6" name="TextBox 4">
            <a:extLst>
              <a:ext uri="{FF2B5EF4-FFF2-40B4-BE49-F238E27FC236}">
                <a16:creationId xmlns:a16="http://schemas.microsoft.com/office/drawing/2014/main" id="{7BB03C59-343E-AFBD-8329-F0F6B12EFC08}"/>
              </a:ext>
            </a:extLst>
          </p:cNvPr>
          <p:cNvSpPr txBox="1"/>
          <p:nvPr/>
        </p:nvSpPr>
        <p:spPr>
          <a:xfrm>
            <a:off x="3698765" y="5951677"/>
            <a:ext cx="4943325" cy="2897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marL="228600" indent="-228600">
              <a:lnSpc>
                <a:spcPct val="90000"/>
              </a:lnSpc>
              <a:spcBef>
                <a:spcPts val="1000"/>
              </a:spcBef>
              <a:defRPr sz="1600">
                <a:latin typeface="Calibri"/>
                <a:ea typeface="Calibri"/>
                <a:cs typeface="Calibri"/>
                <a:sym typeface="Calibri"/>
              </a:defRPr>
            </a:lvl1pPr>
          </a:lstStyle>
          <a:p>
            <a:pPr algn="ctr"/>
            <a:r>
              <a:rPr sz="1400" dirty="0">
                <a:latin typeface="Bell MT" panose="02020503060305020303" pitchFamily="18" charset="77"/>
              </a:rPr>
              <a:t>Fig 1.</a:t>
            </a:r>
            <a:r>
              <a:rPr lang="en-US" sz="1400" dirty="0">
                <a:latin typeface="Bell MT" panose="02020503060305020303" pitchFamily="18" charset="77"/>
              </a:rPr>
              <a:t>3:</a:t>
            </a:r>
            <a:r>
              <a:rPr sz="1400" dirty="0">
                <a:latin typeface="Bell MT" panose="02020503060305020303" pitchFamily="18" charset="77"/>
              </a:rPr>
              <a:t> Classification of negative tweets by date and airline</a:t>
            </a:r>
          </a:p>
        </p:txBody>
      </p:sp>
      <p:sp>
        <p:nvSpPr>
          <p:cNvPr id="2" name="Google Shape;108;p3">
            <a:extLst>
              <a:ext uri="{FF2B5EF4-FFF2-40B4-BE49-F238E27FC236}">
                <a16:creationId xmlns:a16="http://schemas.microsoft.com/office/drawing/2014/main" id="{CFF0E706-89FA-20AE-30A0-4F0EB507B8D5}"/>
              </a:ext>
            </a:extLst>
          </p:cNvPr>
          <p:cNvSpPr/>
          <p:nvPr/>
        </p:nvSpPr>
        <p:spPr>
          <a:xfrm rot="10800000" flipH="1">
            <a:off x="2260875" y="924968"/>
            <a:ext cx="7491572" cy="457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3600"/>
                </a:lnTo>
                <a:lnTo>
                  <a:pt x="21600" y="0"/>
                </a:lnTo>
                <a:lnTo>
                  <a:pt x="21600" y="18000"/>
                </a:lnTo>
                <a:lnTo>
                  <a:pt x="0" y="21600"/>
                </a:lnTo>
                <a:close/>
              </a:path>
            </a:pathLst>
          </a:custGeom>
          <a:solidFill>
            <a:schemeClr val="accent2"/>
          </a:solidFill>
          <a:ln>
            <a:solidFill>
              <a:schemeClr val="accent2"/>
            </a:solidFill>
          </a:ln>
        </p:spPr>
        <p:txBody>
          <a:bodyPr lIns="45719" rIns="45719"/>
          <a:lstStyle/>
          <a:p>
            <a:pPr>
              <a:defRPr sz="1300">
                <a:solidFill>
                  <a:srgbClr val="BE343A"/>
                </a:solidFill>
                <a:latin typeface="Calibri"/>
                <a:ea typeface="Calibri"/>
                <a:cs typeface="Calibri"/>
                <a:sym typeface="Calibri"/>
              </a:defRPr>
            </a:pPr>
            <a:endParaRPr/>
          </a:p>
        </p:txBody>
      </p:sp>
      <p:sp>
        <p:nvSpPr>
          <p:cNvPr id="3" name="TextBox 2">
            <a:extLst>
              <a:ext uri="{FF2B5EF4-FFF2-40B4-BE49-F238E27FC236}">
                <a16:creationId xmlns:a16="http://schemas.microsoft.com/office/drawing/2014/main" id="{E0D6F9E7-3C45-EFC0-B164-3E03323070A7}"/>
              </a:ext>
            </a:extLst>
          </p:cNvPr>
          <p:cNvSpPr txBox="1"/>
          <p:nvPr/>
        </p:nvSpPr>
        <p:spPr>
          <a:xfrm>
            <a:off x="949771" y="262804"/>
            <a:ext cx="10455006"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srgbClr val="3C73CF"/>
                </a:solidFill>
                <a:effectLst/>
                <a:uLnTx/>
                <a:uFillTx/>
                <a:latin typeface="Bell MT" panose="02020503060305020303" pitchFamily="18" charset="77"/>
                <a:cs typeface="Arial"/>
                <a:sym typeface="Arial"/>
              </a:rPr>
              <a:t>EDA – TWITTER US AIRLINE DATASET</a:t>
            </a:r>
          </a:p>
        </p:txBody>
      </p:sp>
    </p:spTree>
    <p:extLst>
      <p:ext uri="{BB962C8B-B14F-4D97-AF65-F5344CB8AC3E}">
        <p14:creationId xmlns:p14="http://schemas.microsoft.com/office/powerpoint/2010/main" val="1861712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07;p3">
            <a:extLst>
              <a:ext uri="{FF2B5EF4-FFF2-40B4-BE49-F238E27FC236}">
                <a16:creationId xmlns:a16="http://schemas.microsoft.com/office/drawing/2014/main" id="{CEC658AD-250D-C948-6166-086EC7FEC010}"/>
              </a:ext>
            </a:extLst>
          </p:cNvPr>
          <p:cNvSpPr txBox="1"/>
          <p:nvPr/>
        </p:nvSpPr>
        <p:spPr>
          <a:xfrm>
            <a:off x="864109" y="443008"/>
            <a:ext cx="10285105" cy="6155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indent="9525" algn="ctr">
              <a:defRPr sz="4000" b="1">
                <a:solidFill>
                  <a:srgbClr val="0070C0"/>
                </a:solidFill>
                <a:latin typeface="Bookman Old Style"/>
                <a:ea typeface="Bookman Old Style"/>
                <a:cs typeface="Bookman Old Style"/>
                <a:sym typeface="Bookman Old Style"/>
              </a:defRPr>
            </a:lvl1pPr>
          </a:lstStyle>
          <a:p>
            <a:endParaRPr lang="en-US" dirty="0">
              <a:latin typeface="Bell MT" panose="02020503060305020303" pitchFamily="18" charset="77"/>
            </a:endParaRPr>
          </a:p>
        </p:txBody>
      </p:sp>
      <p:sp>
        <p:nvSpPr>
          <p:cNvPr id="6" name="TextBox 4">
            <a:extLst>
              <a:ext uri="{FF2B5EF4-FFF2-40B4-BE49-F238E27FC236}">
                <a16:creationId xmlns:a16="http://schemas.microsoft.com/office/drawing/2014/main" id="{7BB03C59-343E-AFBD-8329-F0F6B12EFC08}"/>
              </a:ext>
            </a:extLst>
          </p:cNvPr>
          <p:cNvSpPr txBox="1"/>
          <p:nvPr/>
        </p:nvSpPr>
        <p:spPr>
          <a:xfrm>
            <a:off x="3773193" y="5886943"/>
            <a:ext cx="4943325" cy="2897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marL="228600" indent="-228600">
              <a:lnSpc>
                <a:spcPct val="90000"/>
              </a:lnSpc>
              <a:spcBef>
                <a:spcPts val="1000"/>
              </a:spcBef>
              <a:defRPr sz="1600">
                <a:latin typeface="Calibri"/>
                <a:ea typeface="Calibri"/>
                <a:cs typeface="Calibri"/>
                <a:sym typeface="Calibri"/>
              </a:defRPr>
            </a:lvl1pPr>
          </a:lstStyle>
          <a:p>
            <a:pPr algn="ctr"/>
            <a:r>
              <a:rPr lang="en-US" sz="1400" dirty="0">
                <a:latin typeface="Bell MT" panose="02020503060305020303" pitchFamily="18" charset="77"/>
              </a:rPr>
              <a:t>Fig 1.4: Tweets by sentiment</a:t>
            </a:r>
          </a:p>
        </p:txBody>
      </p:sp>
      <p:pic>
        <p:nvPicPr>
          <p:cNvPr id="2" name="Screen Shot 2023-11-20 at 12.48.59 AM.png" descr="Screen Shot 2023-11-20 at 12.48.59 AM.png">
            <a:extLst>
              <a:ext uri="{FF2B5EF4-FFF2-40B4-BE49-F238E27FC236}">
                <a16:creationId xmlns:a16="http://schemas.microsoft.com/office/drawing/2014/main" id="{4036F325-3C47-6B4E-F85C-68244DB60F69}"/>
              </a:ext>
            </a:extLst>
          </p:cNvPr>
          <p:cNvPicPr>
            <a:picLocks noChangeAspect="1"/>
          </p:cNvPicPr>
          <p:nvPr/>
        </p:nvPicPr>
        <p:blipFill>
          <a:blip r:embed="rId3"/>
          <a:stretch>
            <a:fillRect/>
          </a:stretch>
        </p:blipFill>
        <p:spPr>
          <a:xfrm>
            <a:off x="427441" y="1452649"/>
            <a:ext cx="11337118" cy="4231079"/>
          </a:xfrm>
          <a:prstGeom prst="rect">
            <a:avLst/>
          </a:prstGeom>
          <a:ln w="12700">
            <a:solidFill>
              <a:srgbClr val="000000"/>
            </a:solidFill>
            <a:miter lim="400000"/>
          </a:ln>
        </p:spPr>
      </p:pic>
      <p:sp>
        <p:nvSpPr>
          <p:cNvPr id="3" name="Google Shape;108;p3">
            <a:extLst>
              <a:ext uri="{FF2B5EF4-FFF2-40B4-BE49-F238E27FC236}">
                <a16:creationId xmlns:a16="http://schemas.microsoft.com/office/drawing/2014/main" id="{C2AD4AAF-2D6B-F1B1-7F2B-B6AA2FD8FC49}"/>
              </a:ext>
            </a:extLst>
          </p:cNvPr>
          <p:cNvSpPr/>
          <p:nvPr/>
        </p:nvSpPr>
        <p:spPr>
          <a:xfrm rot="10800000" flipH="1">
            <a:off x="2260875" y="924968"/>
            <a:ext cx="7491572" cy="457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3600"/>
                </a:lnTo>
                <a:lnTo>
                  <a:pt x="21600" y="0"/>
                </a:lnTo>
                <a:lnTo>
                  <a:pt x="21600" y="18000"/>
                </a:lnTo>
                <a:lnTo>
                  <a:pt x="0" y="21600"/>
                </a:lnTo>
                <a:close/>
              </a:path>
            </a:pathLst>
          </a:custGeom>
          <a:solidFill>
            <a:schemeClr val="accent2"/>
          </a:solidFill>
          <a:ln>
            <a:solidFill>
              <a:schemeClr val="accent2"/>
            </a:solidFill>
          </a:ln>
        </p:spPr>
        <p:txBody>
          <a:bodyPr lIns="45719" rIns="45719"/>
          <a:lstStyle/>
          <a:p>
            <a:pPr>
              <a:defRPr sz="1300">
                <a:solidFill>
                  <a:srgbClr val="BE343A"/>
                </a:solidFill>
                <a:latin typeface="Calibri"/>
                <a:ea typeface="Calibri"/>
                <a:cs typeface="Calibri"/>
                <a:sym typeface="Calibri"/>
              </a:defRPr>
            </a:pPr>
            <a:endParaRPr/>
          </a:p>
        </p:txBody>
      </p:sp>
      <p:sp>
        <p:nvSpPr>
          <p:cNvPr id="4" name="TextBox 3">
            <a:extLst>
              <a:ext uri="{FF2B5EF4-FFF2-40B4-BE49-F238E27FC236}">
                <a16:creationId xmlns:a16="http://schemas.microsoft.com/office/drawing/2014/main" id="{5C44F103-75F6-1B4D-3A1E-503423300317}"/>
              </a:ext>
            </a:extLst>
          </p:cNvPr>
          <p:cNvSpPr txBox="1"/>
          <p:nvPr/>
        </p:nvSpPr>
        <p:spPr>
          <a:xfrm>
            <a:off x="949771" y="262804"/>
            <a:ext cx="10455006"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srgbClr val="3C73CF"/>
                </a:solidFill>
                <a:effectLst/>
                <a:uLnTx/>
                <a:uFillTx/>
                <a:latin typeface="Bell MT" panose="02020503060305020303" pitchFamily="18" charset="77"/>
                <a:cs typeface="Arial"/>
                <a:sym typeface="Arial"/>
              </a:rPr>
              <a:t>EDA – TWITTER US AIRLINE DATASET</a:t>
            </a:r>
          </a:p>
        </p:txBody>
      </p:sp>
    </p:spTree>
    <p:extLst>
      <p:ext uri="{BB962C8B-B14F-4D97-AF65-F5344CB8AC3E}">
        <p14:creationId xmlns:p14="http://schemas.microsoft.com/office/powerpoint/2010/main" val="693191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07;p3">
            <a:extLst>
              <a:ext uri="{FF2B5EF4-FFF2-40B4-BE49-F238E27FC236}">
                <a16:creationId xmlns:a16="http://schemas.microsoft.com/office/drawing/2014/main" id="{CEC658AD-250D-C948-6166-086EC7FEC010}"/>
              </a:ext>
            </a:extLst>
          </p:cNvPr>
          <p:cNvSpPr txBox="1"/>
          <p:nvPr/>
        </p:nvSpPr>
        <p:spPr>
          <a:xfrm>
            <a:off x="864109" y="443008"/>
            <a:ext cx="10285105" cy="6155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indent="9525" algn="ctr">
              <a:defRPr sz="4000" b="1">
                <a:solidFill>
                  <a:srgbClr val="0070C0"/>
                </a:solidFill>
                <a:latin typeface="Bookman Old Style"/>
                <a:ea typeface="Bookman Old Style"/>
                <a:cs typeface="Bookman Old Style"/>
                <a:sym typeface="Bookman Old Style"/>
              </a:defRPr>
            </a:lvl1pPr>
          </a:lstStyle>
          <a:p>
            <a:endParaRPr lang="en-US" dirty="0">
              <a:latin typeface="Bell MT" panose="02020503060305020303" pitchFamily="18" charset="77"/>
            </a:endParaRPr>
          </a:p>
        </p:txBody>
      </p:sp>
      <p:sp>
        <p:nvSpPr>
          <p:cNvPr id="6" name="TextBox 4">
            <a:extLst>
              <a:ext uri="{FF2B5EF4-FFF2-40B4-BE49-F238E27FC236}">
                <a16:creationId xmlns:a16="http://schemas.microsoft.com/office/drawing/2014/main" id="{7BB03C59-343E-AFBD-8329-F0F6B12EFC08}"/>
              </a:ext>
            </a:extLst>
          </p:cNvPr>
          <p:cNvSpPr txBox="1"/>
          <p:nvPr/>
        </p:nvSpPr>
        <p:spPr>
          <a:xfrm>
            <a:off x="3773193" y="5886943"/>
            <a:ext cx="4943325" cy="2897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marL="228600" indent="-228600">
              <a:lnSpc>
                <a:spcPct val="90000"/>
              </a:lnSpc>
              <a:spcBef>
                <a:spcPts val="1000"/>
              </a:spcBef>
              <a:defRPr sz="1600">
                <a:latin typeface="Calibri"/>
                <a:ea typeface="Calibri"/>
                <a:cs typeface="Calibri"/>
                <a:sym typeface="Calibri"/>
              </a:defRPr>
            </a:lvl1pPr>
          </a:lstStyle>
          <a:p>
            <a:pPr algn="ctr"/>
            <a:r>
              <a:rPr lang="en-US" sz="1400" dirty="0">
                <a:latin typeface="Bell MT" panose="02020503060305020303" pitchFamily="18" charset="77"/>
              </a:rPr>
              <a:t>Fig 1.5: Tweets by sentiment</a:t>
            </a:r>
          </a:p>
        </p:txBody>
      </p:sp>
      <p:pic>
        <p:nvPicPr>
          <p:cNvPr id="3" name="Image" descr="Image">
            <a:extLst>
              <a:ext uri="{FF2B5EF4-FFF2-40B4-BE49-F238E27FC236}">
                <a16:creationId xmlns:a16="http://schemas.microsoft.com/office/drawing/2014/main" id="{76697E71-42EA-1FF3-9019-17F0AFD4E10C}"/>
              </a:ext>
            </a:extLst>
          </p:cNvPr>
          <p:cNvPicPr>
            <a:picLocks noChangeAspect="1"/>
          </p:cNvPicPr>
          <p:nvPr/>
        </p:nvPicPr>
        <p:blipFill>
          <a:blip r:embed="rId3"/>
          <a:stretch>
            <a:fillRect/>
          </a:stretch>
        </p:blipFill>
        <p:spPr>
          <a:xfrm>
            <a:off x="1449297" y="1238765"/>
            <a:ext cx="9591115" cy="4648178"/>
          </a:xfrm>
          <a:prstGeom prst="rect">
            <a:avLst/>
          </a:prstGeom>
          <a:ln w="12700">
            <a:solidFill>
              <a:srgbClr val="000000"/>
            </a:solidFill>
            <a:miter lim="400000"/>
          </a:ln>
        </p:spPr>
      </p:pic>
      <p:sp>
        <p:nvSpPr>
          <p:cNvPr id="2" name="Google Shape;108;p3">
            <a:extLst>
              <a:ext uri="{FF2B5EF4-FFF2-40B4-BE49-F238E27FC236}">
                <a16:creationId xmlns:a16="http://schemas.microsoft.com/office/drawing/2014/main" id="{63F927D6-EA20-104A-70DA-EA38FA29E957}"/>
              </a:ext>
            </a:extLst>
          </p:cNvPr>
          <p:cNvSpPr/>
          <p:nvPr/>
        </p:nvSpPr>
        <p:spPr>
          <a:xfrm rot="10800000" flipH="1">
            <a:off x="2260875" y="924968"/>
            <a:ext cx="7491572" cy="457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3600"/>
                </a:lnTo>
                <a:lnTo>
                  <a:pt x="21600" y="0"/>
                </a:lnTo>
                <a:lnTo>
                  <a:pt x="21600" y="18000"/>
                </a:lnTo>
                <a:lnTo>
                  <a:pt x="0" y="21600"/>
                </a:lnTo>
                <a:close/>
              </a:path>
            </a:pathLst>
          </a:custGeom>
          <a:solidFill>
            <a:schemeClr val="accent2"/>
          </a:solidFill>
          <a:ln>
            <a:solidFill>
              <a:schemeClr val="accent2"/>
            </a:solidFill>
          </a:ln>
        </p:spPr>
        <p:txBody>
          <a:bodyPr lIns="45719" rIns="45719"/>
          <a:lstStyle/>
          <a:p>
            <a:pPr>
              <a:defRPr sz="1300">
                <a:solidFill>
                  <a:srgbClr val="BE343A"/>
                </a:solidFill>
                <a:latin typeface="Calibri"/>
                <a:ea typeface="Calibri"/>
                <a:cs typeface="Calibri"/>
                <a:sym typeface="Calibri"/>
              </a:defRPr>
            </a:pPr>
            <a:endParaRPr/>
          </a:p>
        </p:txBody>
      </p:sp>
      <p:sp>
        <p:nvSpPr>
          <p:cNvPr id="4" name="TextBox 3">
            <a:extLst>
              <a:ext uri="{FF2B5EF4-FFF2-40B4-BE49-F238E27FC236}">
                <a16:creationId xmlns:a16="http://schemas.microsoft.com/office/drawing/2014/main" id="{B246F4E5-34FD-4BC7-A3E3-E67397B78586}"/>
              </a:ext>
            </a:extLst>
          </p:cNvPr>
          <p:cNvSpPr txBox="1"/>
          <p:nvPr/>
        </p:nvSpPr>
        <p:spPr>
          <a:xfrm>
            <a:off x="949771" y="262804"/>
            <a:ext cx="10455006"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srgbClr val="3C73CF"/>
                </a:solidFill>
                <a:effectLst/>
                <a:uLnTx/>
                <a:uFillTx/>
                <a:latin typeface="Bell MT" panose="02020503060305020303" pitchFamily="18" charset="77"/>
                <a:cs typeface="Arial"/>
                <a:sym typeface="Arial"/>
              </a:rPr>
              <a:t>EDA – TWITTER US AIRLINE DATASET</a:t>
            </a:r>
          </a:p>
        </p:txBody>
      </p:sp>
    </p:spTree>
    <p:extLst>
      <p:ext uri="{BB962C8B-B14F-4D97-AF65-F5344CB8AC3E}">
        <p14:creationId xmlns:p14="http://schemas.microsoft.com/office/powerpoint/2010/main" val="4222954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07;p3">
            <a:extLst>
              <a:ext uri="{FF2B5EF4-FFF2-40B4-BE49-F238E27FC236}">
                <a16:creationId xmlns:a16="http://schemas.microsoft.com/office/drawing/2014/main" id="{CEC658AD-250D-C948-6166-086EC7FEC010}"/>
              </a:ext>
            </a:extLst>
          </p:cNvPr>
          <p:cNvSpPr txBox="1"/>
          <p:nvPr/>
        </p:nvSpPr>
        <p:spPr>
          <a:xfrm>
            <a:off x="1276609" y="443008"/>
            <a:ext cx="9460105" cy="6155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indent="9525" algn="ctr">
              <a:defRPr sz="4000" b="1">
                <a:solidFill>
                  <a:srgbClr val="0070C0"/>
                </a:solidFill>
                <a:latin typeface="Bookman Old Style"/>
                <a:ea typeface="Bookman Old Style"/>
                <a:cs typeface="Bookman Old Style"/>
                <a:sym typeface="Bookman Old Style"/>
              </a:defRPr>
            </a:lvl1pPr>
          </a:lstStyle>
          <a:p>
            <a:endParaRPr lang="en-US" dirty="0">
              <a:latin typeface="Bell MT" panose="02020503060305020303" pitchFamily="18" charset="77"/>
            </a:endParaRPr>
          </a:p>
        </p:txBody>
      </p:sp>
      <p:sp>
        <p:nvSpPr>
          <p:cNvPr id="5" name="TextBox 4">
            <a:extLst>
              <a:ext uri="{FF2B5EF4-FFF2-40B4-BE49-F238E27FC236}">
                <a16:creationId xmlns:a16="http://schemas.microsoft.com/office/drawing/2014/main" id="{E59D24EF-92DF-D81B-0F58-4188F1B80BFD}"/>
              </a:ext>
            </a:extLst>
          </p:cNvPr>
          <p:cNvSpPr txBox="1"/>
          <p:nvPr/>
        </p:nvSpPr>
        <p:spPr>
          <a:xfrm>
            <a:off x="3434067" y="6107215"/>
            <a:ext cx="6097772"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US" dirty="0">
                <a:latin typeface="Bell MT" panose="02020503060305020303" pitchFamily="18" charset="77"/>
              </a:rPr>
              <a:t>Fig 2.1 Distribution of sentiment analysis in the dataset</a:t>
            </a:r>
          </a:p>
        </p:txBody>
      </p:sp>
      <p:pic>
        <p:nvPicPr>
          <p:cNvPr id="7" name="Picture 6" descr="Picture 4">
            <a:extLst>
              <a:ext uri="{FF2B5EF4-FFF2-40B4-BE49-F238E27FC236}">
                <a16:creationId xmlns:a16="http://schemas.microsoft.com/office/drawing/2014/main" id="{F4C810A2-2B15-4E5C-9F8F-B2793B108E50}"/>
              </a:ext>
            </a:extLst>
          </p:cNvPr>
          <p:cNvPicPr>
            <a:picLocks noChangeAspect="1"/>
          </p:cNvPicPr>
          <p:nvPr/>
        </p:nvPicPr>
        <p:blipFill>
          <a:blip r:embed="rId3"/>
          <a:stretch>
            <a:fillRect/>
          </a:stretch>
        </p:blipFill>
        <p:spPr>
          <a:xfrm>
            <a:off x="2708313" y="1236760"/>
            <a:ext cx="7450841" cy="4692256"/>
          </a:xfrm>
          <a:prstGeom prst="rect">
            <a:avLst/>
          </a:prstGeom>
          <a:ln w="12700">
            <a:solidFill>
              <a:schemeClr val="tx1"/>
            </a:solidFill>
            <a:miter lim="400000"/>
          </a:ln>
        </p:spPr>
      </p:pic>
      <p:sp>
        <p:nvSpPr>
          <p:cNvPr id="2" name="Google Shape;108;p3">
            <a:extLst>
              <a:ext uri="{FF2B5EF4-FFF2-40B4-BE49-F238E27FC236}">
                <a16:creationId xmlns:a16="http://schemas.microsoft.com/office/drawing/2014/main" id="{5C60CA85-585A-B626-D695-CA8A17D737F9}"/>
              </a:ext>
            </a:extLst>
          </p:cNvPr>
          <p:cNvSpPr/>
          <p:nvPr/>
        </p:nvSpPr>
        <p:spPr>
          <a:xfrm rot="10800000" flipH="1">
            <a:off x="2260875" y="924968"/>
            <a:ext cx="7491572" cy="457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3600"/>
                </a:lnTo>
                <a:lnTo>
                  <a:pt x="21600" y="0"/>
                </a:lnTo>
                <a:lnTo>
                  <a:pt x="21600" y="18000"/>
                </a:lnTo>
                <a:lnTo>
                  <a:pt x="0" y="21600"/>
                </a:lnTo>
                <a:close/>
              </a:path>
            </a:pathLst>
          </a:custGeom>
          <a:solidFill>
            <a:schemeClr val="accent2"/>
          </a:solidFill>
          <a:ln>
            <a:solidFill>
              <a:schemeClr val="accent2"/>
            </a:solidFill>
          </a:ln>
        </p:spPr>
        <p:txBody>
          <a:bodyPr lIns="45719" rIns="45719"/>
          <a:lstStyle/>
          <a:p>
            <a:pPr>
              <a:defRPr sz="1300">
                <a:solidFill>
                  <a:srgbClr val="BE343A"/>
                </a:solidFill>
                <a:latin typeface="Calibri"/>
                <a:ea typeface="Calibri"/>
                <a:cs typeface="Calibri"/>
                <a:sym typeface="Calibri"/>
              </a:defRPr>
            </a:pPr>
            <a:endParaRPr/>
          </a:p>
        </p:txBody>
      </p:sp>
      <p:sp>
        <p:nvSpPr>
          <p:cNvPr id="3" name="TextBox 2">
            <a:extLst>
              <a:ext uri="{FF2B5EF4-FFF2-40B4-BE49-F238E27FC236}">
                <a16:creationId xmlns:a16="http://schemas.microsoft.com/office/drawing/2014/main" id="{9A4A5720-704E-F820-65FA-66F5D9811DCF}"/>
              </a:ext>
            </a:extLst>
          </p:cNvPr>
          <p:cNvSpPr txBox="1"/>
          <p:nvPr/>
        </p:nvSpPr>
        <p:spPr>
          <a:xfrm>
            <a:off x="779158" y="264809"/>
            <a:ext cx="10455006"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srgbClr val="3C73CF"/>
                </a:solidFill>
                <a:effectLst/>
                <a:uLnTx/>
                <a:uFillTx/>
                <a:latin typeface="Bell MT" panose="02020503060305020303" pitchFamily="18" charset="77"/>
                <a:cs typeface="Arial"/>
                <a:sym typeface="Arial"/>
              </a:rPr>
              <a:t>EDA – IMDB MOVIE REVIEWS DATASET</a:t>
            </a:r>
          </a:p>
        </p:txBody>
      </p:sp>
    </p:spTree>
    <p:extLst>
      <p:ext uri="{BB962C8B-B14F-4D97-AF65-F5344CB8AC3E}">
        <p14:creationId xmlns:p14="http://schemas.microsoft.com/office/powerpoint/2010/main" val="1635642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07;p3">
            <a:extLst>
              <a:ext uri="{FF2B5EF4-FFF2-40B4-BE49-F238E27FC236}">
                <a16:creationId xmlns:a16="http://schemas.microsoft.com/office/drawing/2014/main" id="{CEC658AD-250D-C948-6166-086EC7FEC010}"/>
              </a:ext>
            </a:extLst>
          </p:cNvPr>
          <p:cNvSpPr txBox="1"/>
          <p:nvPr/>
        </p:nvSpPr>
        <p:spPr>
          <a:xfrm>
            <a:off x="294290" y="429975"/>
            <a:ext cx="11424744" cy="6155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9525" algn="ctr">
              <a:defRPr sz="4000" b="1">
                <a:solidFill>
                  <a:srgbClr val="0070C0"/>
                </a:solidFill>
                <a:latin typeface="Bookman Old Style"/>
                <a:ea typeface="Bookman Old Style"/>
                <a:cs typeface="Bookman Old Style"/>
                <a:sym typeface="Bookman Old Style"/>
              </a:defRPr>
            </a:lvl1pPr>
          </a:lstStyle>
          <a:p>
            <a:r>
              <a:rPr lang="en-US" dirty="0">
                <a:latin typeface="Bell MT" panose="02020503060305020303" pitchFamily="18" charset="77"/>
              </a:rPr>
              <a:t>DATA PREPROCESSING</a:t>
            </a:r>
          </a:p>
        </p:txBody>
      </p:sp>
      <p:sp>
        <p:nvSpPr>
          <p:cNvPr id="11" name="Google Shape;108;p3">
            <a:extLst>
              <a:ext uri="{FF2B5EF4-FFF2-40B4-BE49-F238E27FC236}">
                <a16:creationId xmlns:a16="http://schemas.microsoft.com/office/drawing/2014/main" id="{39EBEF1F-EAC9-8BD3-632D-615A4D5CFBA0}"/>
              </a:ext>
            </a:extLst>
          </p:cNvPr>
          <p:cNvSpPr/>
          <p:nvPr/>
        </p:nvSpPr>
        <p:spPr>
          <a:xfrm rot="10800000" flipH="1">
            <a:off x="2350214" y="1080963"/>
            <a:ext cx="7491572" cy="457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3600"/>
                </a:lnTo>
                <a:lnTo>
                  <a:pt x="21600" y="0"/>
                </a:lnTo>
                <a:lnTo>
                  <a:pt x="21600" y="18000"/>
                </a:lnTo>
                <a:lnTo>
                  <a:pt x="0" y="21600"/>
                </a:lnTo>
                <a:close/>
              </a:path>
            </a:pathLst>
          </a:custGeom>
          <a:solidFill>
            <a:schemeClr val="accent2"/>
          </a:solidFill>
          <a:ln>
            <a:solidFill>
              <a:schemeClr val="accent2"/>
            </a:solidFill>
          </a:ln>
        </p:spPr>
        <p:txBody>
          <a:bodyPr lIns="45719" rIns="45719"/>
          <a:lstStyle/>
          <a:p>
            <a:pPr>
              <a:defRPr sz="1300">
                <a:solidFill>
                  <a:srgbClr val="BE343A"/>
                </a:solidFill>
                <a:latin typeface="Calibri"/>
                <a:ea typeface="Calibri"/>
                <a:cs typeface="Calibri"/>
                <a:sym typeface="Calibri"/>
              </a:defRPr>
            </a:pPr>
            <a:endParaRPr/>
          </a:p>
        </p:txBody>
      </p:sp>
      <p:sp>
        <p:nvSpPr>
          <p:cNvPr id="4" name="TextBox 3">
            <a:extLst>
              <a:ext uri="{FF2B5EF4-FFF2-40B4-BE49-F238E27FC236}">
                <a16:creationId xmlns:a16="http://schemas.microsoft.com/office/drawing/2014/main" id="{172246C3-FDDB-0045-F3D1-D8C3E2D16AC1}"/>
              </a:ext>
            </a:extLst>
          </p:cNvPr>
          <p:cNvSpPr txBox="1"/>
          <p:nvPr/>
        </p:nvSpPr>
        <p:spPr>
          <a:xfrm>
            <a:off x="2638868" y="2033682"/>
            <a:ext cx="6914264" cy="27906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lgn="just">
              <a:lnSpc>
                <a:spcPct val="200000"/>
              </a:lnSpc>
              <a:buSzPct val="100000"/>
              <a:buFont typeface="Wingdings" pitchFamily="2" charset="2"/>
              <a:buChar char="§"/>
              <a:defRPr sz="1800">
                <a:latin typeface="Bookman Old Style"/>
                <a:ea typeface="Bookman Old Style"/>
                <a:cs typeface="Bookman Old Style"/>
                <a:sym typeface="Bookman Old Style"/>
              </a:defRPr>
            </a:pPr>
            <a:r>
              <a:rPr lang="en-US" sz="1800" dirty="0">
                <a:latin typeface="Bell MT" panose="02020503060305020303" pitchFamily="18" charset="77"/>
              </a:rPr>
              <a:t>The initial stage of data preparation, known as Data Preprocessing, involves </a:t>
            </a:r>
            <a:r>
              <a:rPr lang="en-US" sz="1800" b="1" dirty="0">
                <a:latin typeface="Bell MT" panose="02020503060305020303" pitchFamily="18" charset="77"/>
              </a:rPr>
              <a:t>cleaning, transforming, and organizing raw data</a:t>
            </a:r>
            <a:r>
              <a:rPr lang="en-US" sz="1800" dirty="0">
                <a:latin typeface="Bell MT" panose="02020503060305020303" pitchFamily="18" charset="77"/>
              </a:rPr>
              <a:t> to make it appropriate for analysis.</a:t>
            </a:r>
          </a:p>
          <a:p>
            <a:pPr marL="285750" indent="-285750" algn="just">
              <a:lnSpc>
                <a:spcPct val="200000"/>
              </a:lnSpc>
              <a:buSzPct val="100000"/>
              <a:buFont typeface="Wingdings" pitchFamily="2" charset="2"/>
              <a:buChar char="§"/>
              <a:defRPr sz="1800">
                <a:latin typeface="Bookman Old Style"/>
                <a:ea typeface="Bookman Old Style"/>
                <a:cs typeface="Bookman Old Style"/>
                <a:sym typeface="Bookman Old Style"/>
              </a:defRPr>
            </a:pPr>
            <a:r>
              <a:rPr lang="en-US" sz="1800" dirty="0">
                <a:latin typeface="Bell MT" panose="02020503060305020303" pitchFamily="18" charset="77"/>
              </a:rPr>
              <a:t>The foundation of sound data analysis is Data Preprocessing. It has a direct impact on the quality and reliability of the outcomes.</a:t>
            </a:r>
          </a:p>
        </p:txBody>
      </p:sp>
    </p:spTree>
    <p:extLst>
      <p:ext uri="{BB962C8B-B14F-4D97-AF65-F5344CB8AC3E}">
        <p14:creationId xmlns:p14="http://schemas.microsoft.com/office/powerpoint/2010/main" val="691370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07;p3">
            <a:extLst>
              <a:ext uri="{FF2B5EF4-FFF2-40B4-BE49-F238E27FC236}">
                <a16:creationId xmlns:a16="http://schemas.microsoft.com/office/drawing/2014/main" id="{CEC658AD-250D-C948-6166-086EC7FEC010}"/>
              </a:ext>
            </a:extLst>
          </p:cNvPr>
          <p:cNvSpPr txBox="1"/>
          <p:nvPr/>
        </p:nvSpPr>
        <p:spPr>
          <a:xfrm>
            <a:off x="1276609" y="443008"/>
            <a:ext cx="9460105" cy="6155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indent="9525" algn="ctr">
              <a:defRPr sz="4000" b="1">
                <a:solidFill>
                  <a:srgbClr val="0070C0"/>
                </a:solidFill>
                <a:latin typeface="Bookman Old Style"/>
                <a:ea typeface="Bookman Old Style"/>
                <a:cs typeface="Bookman Old Style"/>
                <a:sym typeface="Bookman Old Style"/>
              </a:defRPr>
            </a:lvl1pPr>
          </a:lstStyle>
          <a:p>
            <a:r>
              <a:rPr lang="en-US" dirty="0">
                <a:latin typeface="Bell MT" panose="02020503060305020303" pitchFamily="18" charset="77"/>
              </a:rPr>
              <a:t>DATA CLEANING</a:t>
            </a:r>
          </a:p>
        </p:txBody>
      </p:sp>
      <p:sp>
        <p:nvSpPr>
          <p:cNvPr id="11" name="Google Shape;108;p3">
            <a:extLst>
              <a:ext uri="{FF2B5EF4-FFF2-40B4-BE49-F238E27FC236}">
                <a16:creationId xmlns:a16="http://schemas.microsoft.com/office/drawing/2014/main" id="{39EBEF1F-EAC9-8BD3-632D-615A4D5CFBA0}"/>
              </a:ext>
            </a:extLst>
          </p:cNvPr>
          <p:cNvSpPr/>
          <p:nvPr/>
        </p:nvSpPr>
        <p:spPr>
          <a:xfrm rot="10800000" flipH="1">
            <a:off x="2260875" y="1058561"/>
            <a:ext cx="7491572" cy="457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3600"/>
                </a:lnTo>
                <a:lnTo>
                  <a:pt x="21600" y="0"/>
                </a:lnTo>
                <a:lnTo>
                  <a:pt x="21600" y="18000"/>
                </a:lnTo>
                <a:lnTo>
                  <a:pt x="0" y="21600"/>
                </a:lnTo>
                <a:close/>
              </a:path>
            </a:pathLst>
          </a:custGeom>
          <a:solidFill>
            <a:schemeClr val="accent2"/>
          </a:solidFill>
          <a:ln>
            <a:solidFill>
              <a:schemeClr val="accent2"/>
            </a:solidFill>
          </a:ln>
        </p:spPr>
        <p:txBody>
          <a:bodyPr lIns="45719" rIns="45719"/>
          <a:lstStyle/>
          <a:p>
            <a:pPr>
              <a:defRPr sz="1300">
                <a:solidFill>
                  <a:srgbClr val="BE343A"/>
                </a:solidFill>
                <a:latin typeface="Calibri"/>
                <a:ea typeface="Calibri"/>
                <a:cs typeface="Calibri"/>
                <a:sym typeface="Calibri"/>
              </a:defRPr>
            </a:pPr>
            <a:endParaRPr/>
          </a:p>
        </p:txBody>
      </p:sp>
      <p:grpSp>
        <p:nvGrpSpPr>
          <p:cNvPr id="2" name="Diagram 1">
            <a:extLst>
              <a:ext uri="{FF2B5EF4-FFF2-40B4-BE49-F238E27FC236}">
                <a16:creationId xmlns:a16="http://schemas.microsoft.com/office/drawing/2014/main" id="{E011D35C-8217-F096-4EC7-3D9D80C3FCC0}"/>
              </a:ext>
            </a:extLst>
          </p:cNvPr>
          <p:cNvGrpSpPr/>
          <p:nvPr/>
        </p:nvGrpSpPr>
        <p:grpSpPr>
          <a:xfrm>
            <a:off x="1843789" y="1618220"/>
            <a:ext cx="8504424" cy="4495504"/>
            <a:chOff x="0" y="0"/>
            <a:chExt cx="8125271" cy="4765021"/>
          </a:xfrm>
        </p:grpSpPr>
        <p:grpSp>
          <p:nvGrpSpPr>
            <p:cNvPr id="3" name="Group">
              <a:extLst>
                <a:ext uri="{FF2B5EF4-FFF2-40B4-BE49-F238E27FC236}">
                  <a16:creationId xmlns:a16="http://schemas.microsoft.com/office/drawing/2014/main" id="{C3EEE0F5-B97B-258A-BB6E-C3F9B7674385}"/>
                </a:ext>
              </a:extLst>
            </p:cNvPr>
            <p:cNvGrpSpPr/>
            <p:nvPr/>
          </p:nvGrpSpPr>
          <p:grpSpPr>
            <a:xfrm>
              <a:off x="2965352" y="2570458"/>
              <a:ext cx="2194563" cy="2194563"/>
              <a:chOff x="-1" y="-1"/>
              <a:chExt cx="2194562" cy="2194562"/>
            </a:xfrm>
          </p:grpSpPr>
          <p:sp>
            <p:nvSpPr>
              <p:cNvPr id="24" name="Circle">
                <a:extLst>
                  <a:ext uri="{FF2B5EF4-FFF2-40B4-BE49-F238E27FC236}">
                    <a16:creationId xmlns:a16="http://schemas.microsoft.com/office/drawing/2014/main" id="{3049D4EA-1FDB-64CC-F059-EEA2977E6AF5}"/>
                  </a:ext>
                </a:extLst>
              </p:cNvPr>
              <p:cNvSpPr/>
              <p:nvPr/>
            </p:nvSpPr>
            <p:spPr>
              <a:xfrm>
                <a:off x="-1" y="-1"/>
                <a:ext cx="2194562" cy="2194562"/>
              </a:xfrm>
              <a:prstGeom prst="ellipse">
                <a:avLst/>
              </a:prstGeom>
              <a:solidFill>
                <a:srgbClr val="FFFFFF"/>
              </a:solidFill>
              <a:ln w="19050" cap="flat">
                <a:solidFill>
                  <a:srgbClr val="3D67B1"/>
                </a:solidFill>
                <a:prstDash val="solid"/>
                <a:miter lim="800000"/>
              </a:ln>
              <a:effectLst/>
            </p:spPr>
            <p:txBody>
              <a:bodyPr wrap="square" lIns="45719" tIns="45719" rIns="45719" bIns="45719" numCol="1" anchor="ctr">
                <a:noAutofit/>
              </a:bodyPr>
              <a:lstStyle/>
              <a:p>
                <a:pPr algn="ctr" defTabSz="889000">
                  <a:lnSpc>
                    <a:spcPct val="90000"/>
                  </a:lnSpc>
                  <a:spcBef>
                    <a:spcPts val="700"/>
                  </a:spcBef>
                  <a:defRPr sz="2000">
                    <a:solidFill>
                      <a:schemeClr val="accent1"/>
                    </a:solidFill>
                    <a:latin typeface="Bookman Old Style"/>
                    <a:ea typeface="Bookman Old Style"/>
                    <a:cs typeface="Bookman Old Style"/>
                    <a:sym typeface="Bookman Old Style"/>
                  </a:defRPr>
                </a:pPr>
                <a:endParaRPr/>
              </a:p>
            </p:txBody>
          </p:sp>
          <p:sp>
            <p:nvSpPr>
              <p:cNvPr id="25" name="Data Cleaning">
                <a:extLst>
                  <a:ext uri="{FF2B5EF4-FFF2-40B4-BE49-F238E27FC236}">
                    <a16:creationId xmlns:a16="http://schemas.microsoft.com/office/drawing/2014/main" id="{262F79EB-7AF8-C51D-1A59-3AF23044D5DF}"/>
                  </a:ext>
                </a:extLst>
              </p:cNvPr>
              <p:cNvSpPr txBox="1"/>
              <p:nvPr/>
            </p:nvSpPr>
            <p:spPr>
              <a:xfrm>
                <a:off x="321386" y="934234"/>
                <a:ext cx="1551789" cy="32609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700" tIns="12700" rIns="12700" bIns="12700" numCol="1" anchor="ctr">
                <a:spAutoFit/>
              </a:bodyPr>
              <a:lstStyle>
                <a:lvl1pPr algn="ctr" defTabSz="889000">
                  <a:lnSpc>
                    <a:spcPct val="90000"/>
                  </a:lnSpc>
                  <a:spcBef>
                    <a:spcPts val="800"/>
                  </a:spcBef>
                  <a:defRPr sz="2000">
                    <a:solidFill>
                      <a:schemeClr val="accent1"/>
                    </a:solidFill>
                    <a:latin typeface="Bookman Old Style"/>
                    <a:ea typeface="Bookman Old Style"/>
                    <a:cs typeface="Bookman Old Style"/>
                    <a:sym typeface="Bookman Old Style"/>
                  </a:defRPr>
                </a:lvl1pPr>
              </a:lstStyle>
              <a:p>
                <a:r>
                  <a:rPr b="1" dirty="0">
                    <a:latin typeface="Bell MT" panose="02020503060305020303" pitchFamily="18" charset="77"/>
                  </a:rPr>
                  <a:t>Data Cleaning</a:t>
                </a:r>
              </a:p>
            </p:txBody>
          </p:sp>
        </p:grpSp>
        <p:sp>
          <p:nvSpPr>
            <p:cNvPr id="4" name="Arrow">
              <a:extLst>
                <a:ext uri="{FF2B5EF4-FFF2-40B4-BE49-F238E27FC236}">
                  <a16:creationId xmlns:a16="http://schemas.microsoft.com/office/drawing/2014/main" id="{04450C10-6F9E-179D-F429-31D7A0C131B4}"/>
                </a:ext>
              </a:extLst>
            </p:cNvPr>
            <p:cNvSpPr/>
            <p:nvPr/>
          </p:nvSpPr>
          <p:spPr>
            <a:xfrm rot="11700000">
              <a:off x="1009740" y="2793938"/>
              <a:ext cx="1917860" cy="625450"/>
            </a:xfrm>
            <a:prstGeom prst="leftArrow">
              <a:avLst>
                <a:gd name="adj1" fmla="val 60000"/>
                <a:gd name="adj2" fmla="val 50000"/>
              </a:avLst>
            </a:prstGeom>
            <a:solidFill>
              <a:srgbClr val="AEBADE"/>
            </a:solidFill>
            <a:ln w="12700" cap="flat">
              <a:noFill/>
              <a:miter lim="400000"/>
            </a:ln>
            <a:effectLst/>
          </p:spPr>
          <p:txBody>
            <a:bodyPr wrap="square" lIns="45719" tIns="45719" rIns="45719" bIns="45719" numCol="1" anchor="t">
              <a:noAutofit/>
            </a:bodyPr>
            <a:lstStyle/>
            <a:p>
              <a:pPr>
                <a:defRPr sz="1800">
                  <a:latin typeface="Calibri"/>
                  <a:ea typeface="Calibri"/>
                  <a:cs typeface="Calibri"/>
                  <a:sym typeface="Calibri"/>
                </a:defRPr>
              </a:pPr>
              <a:endParaRPr/>
            </a:p>
          </p:txBody>
        </p:sp>
        <p:grpSp>
          <p:nvGrpSpPr>
            <p:cNvPr id="6" name="Group">
              <a:extLst>
                <a:ext uri="{FF2B5EF4-FFF2-40B4-BE49-F238E27FC236}">
                  <a16:creationId xmlns:a16="http://schemas.microsoft.com/office/drawing/2014/main" id="{79D07A61-3AB2-DED6-03E3-5B906BEA2026}"/>
                </a:ext>
              </a:extLst>
            </p:cNvPr>
            <p:cNvGrpSpPr/>
            <p:nvPr/>
          </p:nvGrpSpPr>
          <p:grpSpPr>
            <a:xfrm>
              <a:off x="0" y="2024541"/>
              <a:ext cx="2084834" cy="1667867"/>
              <a:chOff x="0" y="0"/>
              <a:chExt cx="2084833" cy="1667866"/>
            </a:xfrm>
          </p:grpSpPr>
          <p:sp>
            <p:nvSpPr>
              <p:cNvPr id="22" name="Rounded Rectangle">
                <a:extLst>
                  <a:ext uri="{FF2B5EF4-FFF2-40B4-BE49-F238E27FC236}">
                    <a16:creationId xmlns:a16="http://schemas.microsoft.com/office/drawing/2014/main" id="{C9BA8C57-20F1-3CF7-0B55-AF26A9709AA3}"/>
                  </a:ext>
                </a:extLst>
              </p:cNvPr>
              <p:cNvSpPr/>
              <p:nvPr/>
            </p:nvSpPr>
            <p:spPr>
              <a:xfrm>
                <a:off x="0" y="0"/>
                <a:ext cx="2084833" cy="1667866"/>
              </a:xfrm>
              <a:prstGeom prst="roundRect">
                <a:avLst>
                  <a:gd name="adj" fmla="val 10000"/>
                </a:avLst>
              </a:prstGeom>
              <a:solidFill>
                <a:srgbClr val="FFFFFF"/>
              </a:solidFill>
              <a:ln w="19050" cap="flat">
                <a:solidFill>
                  <a:srgbClr val="3D67B1"/>
                </a:solidFill>
                <a:prstDash val="solid"/>
                <a:miter lim="800000"/>
              </a:ln>
              <a:effectLst/>
            </p:spPr>
            <p:txBody>
              <a:bodyPr wrap="square" lIns="45719" tIns="45719" rIns="45719" bIns="45719" numCol="1" anchor="ctr">
                <a:noAutofit/>
              </a:bodyPr>
              <a:lstStyle/>
              <a:p>
                <a:pPr algn="ctr" defTabSz="800100">
                  <a:lnSpc>
                    <a:spcPct val="90000"/>
                  </a:lnSpc>
                  <a:spcBef>
                    <a:spcPts val="700"/>
                  </a:spcBef>
                  <a:defRPr sz="1800">
                    <a:solidFill>
                      <a:schemeClr val="accent2"/>
                    </a:solidFill>
                    <a:latin typeface="Bookman Old Style"/>
                    <a:ea typeface="Bookman Old Style"/>
                    <a:cs typeface="Bookman Old Style"/>
                    <a:sym typeface="Bookman Old Style"/>
                  </a:defRPr>
                </a:pPr>
                <a:endParaRPr/>
              </a:p>
            </p:txBody>
          </p:sp>
          <p:sp>
            <p:nvSpPr>
              <p:cNvPr id="23" name="Missing data management">
                <a:extLst>
                  <a:ext uri="{FF2B5EF4-FFF2-40B4-BE49-F238E27FC236}">
                    <a16:creationId xmlns:a16="http://schemas.microsoft.com/office/drawing/2014/main" id="{BD5270DD-39A2-00BE-16B5-B163D2CE734F}"/>
                  </a:ext>
                </a:extLst>
              </p:cNvPr>
              <p:cNvSpPr txBox="1"/>
              <p:nvPr/>
            </p:nvSpPr>
            <p:spPr>
              <a:xfrm>
                <a:off x="48850" y="530609"/>
                <a:ext cx="1987133" cy="6066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90" tIns="34290" rIns="34290" bIns="34290" numCol="1" anchor="ctr">
                <a:spAutoFit/>
              </a:bodyPr>
              <a:lstStyle>
                <a:lvl1pPr algn="ctr" defTabSz="800100">
                  <a:lnSpc>
                    <a:spcPct val="90000"/>
                  </a:lnSpc>
                  <a:spcBef>
                    <a:spcPts val="700"/>
                  </a:spcBef>
                  <a:defRPr sz="1800">
                    <a:solidFill>
                      <a:schemeClr val="accent2"/>
                    </a:solidFill>
                    <a:latin typeface="Bookman Old Style"/>
                    <a:ea typeface="Bookman Old Style"/>
                    <a:cs typeface="Bookman Old Style"/>
                    <a:sym typeface="Bookman Old Style"/>
                  </a:defRPr>
                </a:lvl1pPr>
              </a:lstStyle>
              <a:p>
                <a:r>
                  <a:rPr dirty="0">
                    <a:latin typeface="Bell MT" panose="02020503060305020303" pitchFamily="18" charset="77"/>
                  </a:rPr>
                  <a:t>Missing data management</a:t>
                </a:r>
              </a:p>
            </p:txBody>
          </p:sp>
        </p:grpSp>
        <p:sp>
          <p:nvSpPr>
            <p:cNvPr id="8" name="Arrow">
              <a:extLst>
                <a:ext uri="{FF2B5EF4-FFF2-40B4-BE49-F238E27FC236}">
                  <a16:creationId xmlns:a16="http://schemas.microsoft.com/office/drawing/2014/main" id="{DB1E7758-487B-E46C-3A94-70926352BDA7}"/>
                </a:ext>
              </a:extLst>
            </p:cNvPr>
            <p:cNvSpPr/>
            <p:nvPr/>
          </p:nvSpPr>
          <p:spPr>
            <a:xfrm rot="14700000">
              <a:off x="2187539" y="1390292"/>
              <a:ext cx="1917860" cy="625450"/>
            </a:xfrm>
            <a:prstGeom prst="leftArrow">
              <a:avLst>
                <a:gd name="adj1" fmla="val 60000"/>
                <a:gd name="adj2" fmla="val 50000"/>
              </a:avLst>
            </a:prstGeom>
            <a:solidFill>
              <a:srgbClr val="AEBADE"/>
            </a:solidFill>
            <a:ln w="12700" cap="flat">
              <a:noFill/>
              <a:miter lim="400000"/>
            </a:ln>
            <a:effectLst/>
          </p:spPr>
          <p:txBody>
            <a:bodyPr wrap="square" lIns="45719" tIns="45719" rIns="45719" bIns="45719" numCol="1" anchor="t">
              <a:noAutofit/>
            </a:bodyPr>
            <a:lstStyle/>
            <a:p>
              <a:pPr>
                <a:defRPr sz="1800">
                  <a:latin typeface="Calibri"/>
                  <a:ea typeface="Calibri"/>
                  <a:cs typeface="Calibri"/>
                  <a:sym typeface="Calibri"/>
                </a:defRPr>
              </a:pPr>
              <a:endParaRPr/>
            </a:p>
          </p:txBody>
        </p:sp>
        <p:grpSp>
          <p:nvGrpSpPr>
            <p:cNvPr id="9" name="Group">
              <a:extLst>
                <a:ext uri="{FF2B5EF4-FFF2-40B4-BE49-F238E27FC236}">
                  <a16:creationId xmlns:a16="http://schemas.microsoft.com/office/drawing/2014/main" id="{EA5AE404-61B5-E1BA-4E60-F06425700DF1}"/>
                </a:ext>
              </a:extLst>
            </p:cNvPr>
            <p:cNvGrpSpPr/>
            <p:nvPr/>
          </p:nvGrpSpPr>
          <p:grpSpPr>
            <a:xfrm>
              <a:off x="1698792" y="0"/>
              <a:ext cx="2084834" cy="1667867"/>
              <a:chOff x="0" y="0"/>
              <a:chExt cx="2084833" cy="1667866"/>
            </a:xfrm>
          </p:grpSpPr>
          <p:sp>
            <p:nvSpPr>
              <p:cNvPr id="20" name="Rounded Rectangle">
                <a:extLst>
                  <a:ext uri="{FF2B5EF4-FFF2-40B4-BE49-F238E27FC236}">
                    <a16:creationId xmlns:a16="http://schemas.microsoft.com/office/drawing/2014/main" id="{20382688-E19B-3D12-CCA1-2D9674F6B693}"/>
                  </a:ext>
                </a:extLst>
              </p:cNvPr>
              <p:cNvSpPr/>
              <p:nvPr/>
            </p:nvSpPr>
            <p:spPr>
              <a:xfrm>
                <a:off x="0" y="0"/>
                <a:ext cx="2084833" cy="1667866"/>
              </a:xfrm>
              <a:prstGeom prst="roundRect">
                <a:avLst>
                  <a:gd name="adj" fmla="val 10000"/>
                </a:avLst>
              </a:prstGeom>
              <a:solidFill>
                <a:srgbClr val="FFFFFF"/>
              </a:solidFill>
              <a:ln w="19050" cap="flat">
                <a:solidFill>
                  <a:srgbClr val="3D67B1"/>
                </a:solidFill>
                <a:prstDash val="solid"/>
                <a:miter lim="800000"/>
              </a:ln>
              <a:effectLst/>
            </p:spPr>
            <p:txBody>
              <a:bodyPr wrap="square" lIns="45719" tIns="45719" rIns="45719" bIns="45719" numCol="1" anchor="ctr">
                <a:noAutofit/>
              </a:bodyPr>
              <a:lstStyle/>
              <a:p>
                <a:pPr algn="ctr" defTabSz="711200">
                  <a:lnSpc>
                    <a:spcPct val="90000"/>
                  </a:lnSpc>
                  <a:spcBef>
                    <a:spcPts val="700"/>
                  </a:spcBef>
                  <a:defRPr sz="1600">
                    <a:solidFill>
                      <a:schemeClr val="accent2"/>
                    </a:solidFill>
                    <a:latin typeface="Bookman Old Style"/>
                    <a:ea typeface="Bookman Old Style"/>
                    <a:cs typeface="Bookman Old Style"/>
                    <a:sym typeface="Bookman Old Style"/>
                  </a:defRPr>
                </a:pPr>
                <a:endParaRPr/>
              </a:p>
            </p:txBody>
          </p:sp>
          <p:sp>
            <p:nvSpPr>
              <p:cNvPr id="21" name="Modified the data type for enhanced memory optimization and improved data handling flexibility">
                <a:extLst>
                  <a:ext uri="{FF2B5EF4-FFF2-40B4-BE49-F238E27FC236}">
                    <a16:creationId xmlns:a16="http://schemas.microsoft.com/office/drawing/2014/main" id="{7B28AC80-8B74-F756-9721-0A8A8B075D06}"/>
                  </a:ext>
                </a:extLst>
              </p:cNvPr>
              <p:cNvSpPr txBox="1"/>
              <p:nvPr/>
            </p:nvSpPr>
            <p:spPr>
              <a:xfrm>
                <a:off x="48849" y="211956"/>
                <a:ext cx="1987133" cy="12439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0480" tIns="30480" rIns="30480" bIns="30480" numCol="1" anchor="ctr">
                <a:spAutoFit/>
              </a:bodyPr>
              <a:lstStyle>
                <a:lvl1pPr algn="ctr" defTabSz="711200">
                  <a:lnSpc>
                    <a:spcPct val="90000"/>
                  </a:lnSpc>
                  <a:spcBef>
                    <a:spcPts val="600"/>
                  </a:spcBef>
                  <a:defRPr sz="1600">
                    <a:solidFill>
                      <a:schemeClr val="accent2"/>
                    </a:solidFill>
                    <a:latin typeface="Bookman Old Style"/>
                    <a:ea typeface="Bookman Old Style"/>
                    <a:cs typeface="Bookman Old Style"/>
                    <a:sym typeface="Bookman Old Style"/>
                  </a:defRPr>
                </a:lvl1pPr>
              </a:lstStyle>
              <a:p>
                <a:r>
                  <a:rPr dirty="0">
                    <a:latin typeface="Bell MT" panose="02020503060305020303" pitchFamily="18" charset="77"/>
                  </a:rPr>
                  <a:t>Modified the data type for enhanced memory optimization and improved data handling flexibility</a:t>
                </a:r>
              </a:p>
            </p:txBody>
          </p:sp>
        </p:grpSp>
        <p:sp>
          <p:nvSpPr>
            <p:cNvPr id="12" name="Arrow">
              <a:extLst>
                <a:ext uri="{FF2B5EF4-FFF2-40B4-BE49-F238E27FC236}">
                  <a16:creationId xmlns:a16="http://schemas.microsoft.com/office/drawing/2014/main" id="{F056076F-0820-E682-443D-DB340E9468BC}"/>
                </a:ext>
              </a:extLst>
            </p:cNvPr>
            <p:cNvSpPr/>
            <p:nvPr/>
          </p:nvSpPr>
          <p:spPr>
            <a:xfrm rot="17700000">
              <a:off x="4019870" y="1390292"/>
              <a:ext cx="1917860" cy="625450"/>
            </a:xfrm>
            <a:prstGeom prst="leftArrow">
              <a:avLst>
                <a:gd name="adj1" fmla="val 60000"/>
                <a:gd name="adj2" fmla="val 50000"/>
              </a:avLst>
            </a:prstGeom>
            <a:solidFill>
              <a:srgbClr val="AEBADE"/>
            </a:solidFill>
            <a:ln w="12700" cap="flat">
              <a:noFill/>
              <a:miter lim="400000"/>
            </a:ln>
            <a:effectLst/>
          </p:spPr>
          <p:txBody>
            <a:bodyPr wrap="square" lIns="45719" tIns="45719" rIns="45719" bIns="45719" numCol="1" anchor="t">
              <a:noAutofit/>
            </a:bodyPr>
            <a:lstStyle/>
            <a:p>
              <a:pPr>
                <a:defRPr sz="1800">
                  <a:latin typeface="Calibri"/>
                  <a:ea typeface="Calibri"/>
                  <a:cs typeface="Calibri"/>
                  <a:sym typeface="Calibri"/>
                </a:defRPr>
              </a:pPr>
              <a:endParaRPr/>
            </a:p>
          </p:txBody>
        </p:sp>
        <p:grpSp>
          <p:nvGrpSpPr>
            <p:cNvPr id="13" name="Group">
              <a:extLst>
                <a:ext uri="{FF2B5EF4-FFF2-40B4-BE49-F238E27FC236}">
                  <a16:creationId xmlns:a16="http://schemas.microsoft.com/office/drawing/2014/main" id="{39515931-57B5-5925-51D2-336ABE557BD0}"/>
                </a:ext>
              </a:extLst>
            </p:cNvPr>
            <p:cNvGrpSpPr/>
            <p:nvPr/>
          </p:nvGrpSpPr>
          <p:grpSpPr>
            <a:xfrm>
              <a:off x="4341645" y="0"/>
              <a:ext cx="2084834" cy="1667867"/>
              <a:chOff x="0" y="0"/>
              <a:chExt cx="2084833" cy="1667866"/>
            </a:xfrm>
          </p:grpSpPr>
          <p:sp>
            <p:nvSpPr>
              <p:cNvPr id="18" name="Rounded Rectangle">
                <a:extLst>
                  <a:ext uri="{FF2B5EF4-FFF2-40B4-BE49-F238E27FC236}">
                    <a16:creationId xmlns:a16="http://schemas.microsoft.com/office/drawing/2014/main" id="{098EB570-5AE4-F071-2643-5C46EA79E580}"/>
                  </a:ext>
                </a:extLst>
              </p:cNvPr>
              <p:cNvSpPr/>
              <p:nvPr/>
            </p:nvSpPr>
            <p:spPr>
              <a:xfrm>
                <a:off x="0" y="0"/>
                <a:ext cx="2084833" cy="1667866"/>
              </a:xfrm>
              <a:prstGeom prst="roundRect">
                <a:avLst>
                  <a:gd name="adj" fmla="val 10000"/>
                </a:avLst>
              </a:prstGeom>
              <a:solidFill>
                <a:srgbClr val="FFFFFF"/>
              </a:solidFill>
              <a:ln w="19050" cap="flat">
                <a:solidFill>
                  <a:srgbClr val="3D67B1"/>
                </a:solidFill>
                <a:prstDash val="solid"/>
                <a:miter lim="800000"/>
              </a:ln>
              <a:effectLst/>
            </p:spPr>
            <p:txBody>
              <a:bodyPr wrap="square" lIns="45719" tIns="45719" rIns="45719" bIns="45719" numCol="1" anchor="ctr">
                <a:noAutofit/>
              </a:bodyPr>
              <a:lstStyle/>
              <a:p>
                <a:pPr algn="ctr" defTabSz="800100">
                  <a:lnSpc>
                    <a:spcPct val="90000"/>
                  </a:lnSpc>
                  <a:spcBef>
                    <a:spcPts val="700"/>
                  </a:spcBef>
                  <a:defRPr sz="1800">
                    <a:solidFill>
                      <a:schemeClr val="accent2"/>
                    </a:solidFill>
                    <a:latin typeface="Bookman Old Style"/>
                    <a:ea typeface="Bookman Old Style"/>
                    <a:cs typeface="Bookman Old Style"/>
                    <a:sym typeface="Bookman Old Style"/>
                  </a:defRPr>
                </a:pPr>
                <a:endParaRPr/>
              </a:p>
            </p:txBody>
          </p:sp>
          <p:sp>
            <p:nvSpPr>
              <p:cNvPr id="19" name="Unwanted attributes were removed.">
                <a:extLst>
                  <a:ext uri="{FF2B5EF4-FFF2-40B4-BE49-F238E27FC236}">
                    <a16:creationId xmlns:a16="http://schemas.microsoft.com/office/drawing/2014/main" id="{925A0AFE-B62F-FAC8-9C39-92D13AC691A6}"/>
                  </a:ext>
                </a:extLst>
              </p:cNvPr>
              <p:cNvSpPr txBox="1"/>
              <p:nvPr/>
            </p:nvSpPr>
            <p:spPr>
              <a:xfrm>
                <a:off x="48849" y="530608"/>
                <a:ext cx="1987133" cy="6066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90" tIns="34290" rIns="34290" bIns="34290" numCol="1" anchor="ctr">
                <a:spAutoFit/>
              </a:bodyPr>
              <a:lstStyle>
                <a:lvl1pPr algn="ctr" defTabSz="800100">
                  <a:lnSpc>
                    <a:spcPct val="90000"/>
                  </a:lnSpc>
                  <a:spcBef>
                    <a:spcPts val="700"/>
                  </a:spcBef>
                  <a:defRPr sz="1800">
                    <a:solidFill>
                      <a:schemeClr val="accent2"/>
                    </a:solidFill>
                    <a:latin typeface="Bookman Old Style"/>
                    <a:ea typeface="Bookman Old Style"/>
                    <a:cs typeface="Bookman Old Style"/>
                    <a:sym typeface="Bookman Old Style"/>
                  </a:defRPr>
                </a:lvl1pPr>
              </a:lstStyle>
              <a:p>
                <a:r>
                  <a:rPr dirty="0">
                    <a:latin typeface="Bell MT" panose="02020503060305020303" pitchFamily="18" charset="77"/>
                  </a:rPr>
                  <a:t>Unwanted attributes were removed.</a:t>
                </a:r>
              </a:p>
            </p:txBody>
          </p:sp>
        </p:grpSp>
        <p:sp>
          <p:nvSpPr>
            <p:cNvPr id="14" name="Arrow">
              <a:extLst>
                <a:ext uri="{FF2B5EF4-FFF2-40B4-BE49-F238E27FC236}">
                  <a16:creationId xmlns:a16="http://schemas.microsoft.com/office/drawing/2014/main" id="{71E97F56-9568-4CD2-5EED-CB4100E0EA24}"/>
                </a:ext>
              </a:extLst>
            </p:cNvPr>
            <p:cNvSpPr/>
            <p:nvPr/>
          </p:nvSpPr>
          <p:spPr>
            <a:xfrm rot="20700000">
              <a:off x="5197668" y="2793938"/>
              <a:ext cx="1917860" cy="625450"/>
            </a:xfrm>
            <a:prstGeom prst="leftArrow">
              <a:avLst>
                <a:gd name="adj1" fmla="val 60000"/>
                <a:gd name="adj2" fmla="val 50000"/>
              </a:avLst>
            </a:prstGeom>
            <a:solidFill>
              <a:srgbClr val="AEBADE"/>
            </a:solidFill>
            <a:ln w="12700" cap="flat">
              <a:noFill/>
              <a:miter lim="400000"/>
            </a:ln>
            <a:effectLst/>
          </p:spPr>
          <p:txBody>
            <a:bodyPr wrap="square" lIns="45719" tIns="45719" rIns="45719" bIns="45719" numCol="1" anchor="t">
              <a:noAutofit/>
            </a:bodyPr>
            <a:lstStyle/>
            <a:p>
              <a:pPr>
                <a:defRPr sz="1800">
                  <a:latin typeface="Calibri"/>
                  <a:ea typeface="Calibri"/>
                  <a:cs typeface="Calibri"/>
                  <a:sym typeface="Calibri"/>
                </a:defRPr>
              </a:pPr>
              <a:endParaRPr/>
            </a:p>
          </p:txBody>
        </p:sp>
        <p:grpSp>
          <p:nvGrpSpPr>
            <p:cNvPr id="15" name="Group">
              <a:extLst>
                <a:ext uri="{FF2B5EF4-FFF2-40B4-BE49-F238E27FC236}">
                  <a16:creationId xmlns:a16="http://schemas.microsoft.com/office/drawing/2014/main" id="{4A17273D-3098-56FC-F019-036C7E1C7CEF}"/>
                </a:ext>
              </a:extLst>
            </p:cNvPr>
            <p:cNvGrpSpPr/>
            <p:nvPr/>
          </p:nvGrpSpPr>
          <p:grpSpPr>
            <a:xfrm>
              <a:off x="6040437" y="2024541"/>
              <a:ext cx="2084834" cy="1667867"/>
              <a:chOff x="0" y="0"/>
              <a:chExt cx="2084833" cy="1667866"/>
            </a:xfrm>
          </p:grpSpPr>
          <p:sp>
            <p:nvSpPr>
              <p:cNvPr id="16" name="Rounded Rectangle">
                <a:extLst>
                  <a:ext uri="{FF2B5EF4-FFF2-40B4-BE49-F238E27FC236}">
                    <a16:creationId xmlns:a16="http://schemas.microsoft.com/office/drawing/2014/main" id="{7E0C51D6-FC68-DFCA-D25F-A53AB4FD0D75}"/>
                  </a:ext>
                </a:extLst>
              </p:cNvPr>
              <p:cNvSpPr/>
              <p:nvPr/>
            </p:nvSpPr>
            <p:spPr>
              <a:xfrm>
                <a:off x="0" y="0"/>
                <a:ext cx="2084833" cy="1667866"/>
              </a:xfrm>
              <a:prstGeom prst="roundRect">
                <a:avLst>
                  <a:gd name="adj" fmla="val 10000"/>
                </a:avLst>
              </a:prstGeom>
              <a:solidFill>
                <a:srgbClr val="FFFFFF"/>
              </a:solidFill>
              <a:ln w="19050" cap="flat">
                <a:solidFill>
                  <a:srgbClr val="3D67B1"/>
                </a:solidFill>
                <a:prstDash val="solid"/>
                <a:miter lim="800000"/>
              </a:ln>
              <a:effectLst/>
            </p:spPr>
            <p:txBody>
              <a:bodyPr wrap="square" lIns="45719" tIns="45719" rIns="45719" bIns="45719" numCol="1" anchor="ctr">
                <a:noAutofit/>
              </a:bodyPr>
              <a:lstStyle/>
              <a:p>
                <a:pPr algn="ctr" defTabSz="800100">
                  <a:lnSpc>
                    <a:spcPct val="90000"/>
                  </a:lnSpc>
                  <a:spcBef>
                    <a:spcPts val="700"/>
                  </a:spcBef>
                  <a:defRPr sz="1800">
                    <a:solidFill>
                      <a:schemeClr val="accent2"/>
                    </a:solidFill>
                    <a:latin typeface="Bookman Old Style"/>
                    <a:ea typeface="Bookman Old Style"/>
                    <a:cs typeface="Bookman Old Style"/>
                    <a:sym typeface="Bookman Old Style"/>
                  </a:defRPr>
                </a:pPr>
                <a:endParaRPr/>
              </a:p>
            </p:txBody>
          </p:sp>
          <p:sp>
            <p:nvSpPr>
              <p:cNvPr id="17" name="Taking care of undesirable outliers">
                <a:extLst>
                  <a:ext uri="{FF2B5EF4-FFF2-40B4-BE49-F238E27FC236}">
                    <a16:creationId xmlns:a16="http://schemas.microsoft.com/office/drawing/2014/main" id="{558792BA-A41D-5B25-274D-0778AB600A4F}"/>
                  </a:ext>
                </a:extLst>
              </p:cNvPr>
              <p:cNvSpPr txBox="1"/>
              <p:nvPr/>
            </p:nvSpPr>
            <p:spPr>
              <a:xfrm>
                <a:off x="48849" y="530608"/>
                <a:ext cx="1987133" cy="6066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90" tIns="34290" rIns="34290" bIns="34290" numCol="1" anchor="ctr">
                <a:spAutoFit/>
              </a:bodyPr>
              <a:lstStyle>
                <a:lvl1pPr algn="ctr" defTabSz="800100">
                  <a:lnSpc>
                    <a:spcPct val="90000"/>
                  </a:lnSpc>
                  <a:spcBef>
                    <a:spcPts val="700"/>
                  </a:spcBef>
                  <a:defRPr sz="1800">
                    <a:solidFill>
                      <a:schemeClr val="accent2"/>
                    </a:solidFill>
                    <a:latin typeface="Bookman Old Style"/>
                    <a:ea typeface="Bookman Old Style"/>
                    <a:cs typeface="Bookman Old Style"/>
                    <a:sym typeface="Bookman Old Style"/>
                  </a:defRPr>
                </a:lvl1pPr>
              </a:lstStyle>
              <a:p>
                <a:r>
                  <a:rPr dirty="0">
                    <a:latin typeface="Bell MT" panose="02020503060305020303" pitchFamily="18" charset="77"/>
                  </a:rPr>
                  <a:t>Taking care of undesirable outliers</a:t>
                </a:r>
              </a:p>
            </p:txBody>
          </p:sp>
        </p:grpSp>
      </p:grpSp>
    </p:spTree>
    <p:extLst>
      <p:ext uri="{BB962C8B-B14F-4D97-AF65-F5344CB8AC3E}">
        <p14:creationId xmlns:p14="http://schemas.microsoft.com/office/powerpoint/2010/main" val="1252769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07;p3">
            <a:extLst>
              <a:ext uri="{FF2B5EF4-FFF2-40B4-BE49-F238E27FC236}">
                <a16:creationId xmlns:a16="http://schemas.microsoft.com/office/drawing/2014/main" id="{CEC658AD-250D-C948-6166-086EC7FEC010}"/>
              </a:ext>
            </a:extLst>
          </p:cNvPr>
          <p:cNvSpPr txBox="1"/>
          <p:nvPr/>
        </p:nvSpPr>
        <p:spPr>
          <a:xfrm>
            <a:off x="1276609" y="443008"/>
            <a:ext cx="9460105" cy="6155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indent="9525" algn="ctr">
              <a:defRPr sz="4000" b="1">
                <a:solidFill>
                  <a:srgbClr val="0070C0"/>
                </a:solidFill>
                <a:latin typeface="Bookman Old Style"/>
                <a:ea typeface="Bookman Old Style"/>
                <a:cs typeface="Bookman Old Style"/>
                <a:sym typeface="Bookman Old Style"/>
              </a:defRPr>
            </a:lvl1pPr>
          </a:lstStyle>
          <a:p>
            <a:r>
              <a:rPr lang="en-US" dirty="0">
                <a:latin typeface="Bell MT" panose="02020503060305020303" pitchFamily="18" charset="77"/>
              </a:rPr>
              <a:t>DATA PREPROCESSING</a:t>
            </a:r>
          </a:p>
        </p:txBody>
      </p:sp>
      <p:sp>
        <p:nvSpPr>
          <p:cNvPr id="11" name="Google Shape;108;p3">
            <a:extLst>
              <a:ext uri="{FF2B5EF4-FFF2-40B4-BE49-F238E27FC236}">
                <a16:creationId xmlns:a16="http://schemas.microsoft.com/office/drawing/2014/main" id="{39EBEF1F-EAC9-8BD3-632D-615A4D5CFBA0}"/>
              </a:ext>
            </a:extLst>
          </p:cNvPr>
          <p:cNvSpPr/>
          <p:nvPr/>
        </p:nvSpPr>
        <p:spPr>
          <a:xfrm rot="10800000" flipH="1">
            <a:off x="2260875" y="1058561"/>
            <a:ext cx="7491572" cy="457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3600"/>
                </a:lnTo>
                <a:lnTo>
                  <a:pt x="21600" y="0"/>
                </a:lnTo>
                <a:lnTo>
                  <a:pt x="21600" y="18000"/>
                </a:lnTo>
                <a:lnTo>
                  <a:pt x="0" y="21600"/>
                </a:lnTo>
                <a:close/>
              </a:path>
            </a:pathLst>
          </a:custGeom>
          <a:solidFill>
            <a:schemeClr val="accent2"/>
          </a:solidFill>
          <a:ln>
            <a:solidFill>
              <a:schemeClr val="accent2"/>
            </a:solidFill>
          </a:ln>
        </p:spPr>
        <p:txBody>
          <a:bodyPr lIns="45719" rIns="45719"/>
          <a:lstStyle/>
          <a:p>
            <a:pPr>
              <a:defRPr sz="1300">
                <a:solidFill>
                  <a:srgbClr val="BE343A"/>
                </a:solidFill>
                <a:latin typeface="Calibri"/>
                <a:ea typeface="Calibri"/>
                <a:cs typeface="Calibri"/>
                <a:sym typeface="Calibri"/>
              </a:defRPr>
            </a:pPr>
            <a:endParaRPr/>
          </a:p>
        </p:txBody>
      </p:sp>
      <p:graphicFrame>
        <p:nvGraphicFramePr>
          <p:cNvPr id="8" name="Diagram 7">
            <a:extLst>
              <a:ext uri="{FF2B5EF4-FFF2-40B4-BE49-F238E27FC236}">
                <a16:creationId xmlns:a16="http://schemas.microsoft.com/office/drawing/2014/main" id="{D5F3AA46-2BA4-824E-6B1E-653DB597088A}"/>
              </a:ext>
            </a:extLst>
          </p:cNvPr>
          <p:cNvGraphicFramePr/>
          <p:nvPr>
            <p:extLst>
              <p:ext uri="{D42A27DB-BD31-4B8C-83A1-F6EECF244321}">
                <p14:modId xmlns:p14="http://schemas.microsoft.com/office/powerpoint/2010/main" val="2901890351"/>
              </p:ext>
            </p:extLst>
          </p:nvPr>
        </p:nvGraphicFramePr>
        <p:xfrm>
          <a:off x="1547518" y="1232451"/>
          <a:ext cx="9096964" cy="54873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92057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TextBox 2"/>
          <p:cNvSpPr txBox="1"/>
          <p:nvPr/>
        </p:nvSpPr>
        <p:spPr>
          <a:xfrm>
            <a:off x="2413363" y="2705725"/>
            <a:ext cx="7365274" cy="14465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indent="9525" algn="ctr">
              <a:defRPr sz="4000" b="1">
                <a:solidFill>
                  <a:srgbClr val="0070C0"/>
                </a:solidFill>
                <a:latin typeface="Bookman Old Style"/>
                <a:ea typeface="Bookman Old Style"/>
                <a:cs typeface="Bookman Old Style"/>
                <a:sym typeface="Bookman Old Style"/>
              </a:defRPr>
            </a:lvl1pPr>
          </a:lstStyle>
          <a:p>
            <a:r>
              <a:rPr lang="en-US" sz="4400" dirty="0">
                <a:latin typeface="Bell MT" panose="02020503060305020303" pitchFamily="18" charset="77"/>
              </a:rPr>
              <a:t>TWITTER US AIRLINE DATASET</a:t>
            </a:r>
          </a:p>
        </p:txBody>
      </p:sp>
      <p:grpSp>
        <p:nvGrpSpPr>
          <p:cNvPr id="2" name="Google Shape;179;p10">
            <a:extLst>
              <a:ext uri="{FF2B5EF4-FFF2-40B4-BE49-F238E27FC236}">
                <a16:creationId xmlns:a16="http://schemas.microsoft.com/office/drawing/2014/main" id="{54AA96A8-A372-3643-B2EF-AD5F0DDAC8FB}"/>
              </a:ext>
            </a:extLst>
          </p:cNvPr>
          <p:cNvGrpSpPr/>
          <p:nvPr/>
        </p:nvGrpSpPr>
        <p:grpSpPr>
          <a:xfrm>
            <a:off x="1860347" y="2002894"/>
            <a:ext cx="8471306" cy="2852211"/>
            <a:chOff x="610009" y="0"/>
            <a:chExt cx="7830809" cy="2546101"/>
          </a:xfrm>
        </p:grpSpPr>
        <p:sp>
          <p:nvSpPr>
            <p:cNvPr id="3" name="Google Shape;180;p10">
              <a:extLst>
                <a:ext uri="{FF2B5EF4-FFF2-40B4-BE49-F238E27FC236}">
                  <a16:creationId xmlns:a16="http://schemas.microsoft.com/office/drawing/2014/main" id="{84279D52-D2A6-B05F-9331-21A4715D5A30}"/>
                </a:ext>
              </a:extLst>
            </p:cNvPr>
            <p:cNvSpPr/>
            <p:nvPr/>
          </p:nvSpPr>
          <p:spPr>
            <a:xfrm>
              <a:off x="7710513" y="0"/>
              <a:ext cx="730305" cy="9275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935"/>
                  </a:lnTo>
                  <a:lnTo>
                    <a:pt x="20695" y="935"/>
                  </a:lnTo>
                  <a:lnTo>
                    <a:pt x="20695" y="21600"/>
                  </a:lnTo>
                  <a:lnTo>
                    <a:pt x="21600" y="21600"/>
                  </a:lnTo>
                  <a:lnTo>
                    <a:pt x="21600" y="0"/>
                  </a:lnTo>
                  <a:close/>
                </a:path>
              </a:pathLst>
            </a:custGeom>
            <a:solidFill>
              <a:schemeClr val="accent2"/>
            </a:solidFill>
            <a:ln w="9525" cap="flat">
              <a:solidFill>
                <a:schemeClr val="accent2"/>
              </a:solidFill>
              <a:prstDash val="solid"/>
              <a:round/>
            </a:ln>
            <a:effectLst/>
          </p:spPr>
          <p:txBody>
            <a:bodyPr wrap="square" lIns="45719" tIns="45719" rIns="45719" bIns="45719" numCol="1" anchor="t">
              <a:noAutofit/>
            </a:bodyPr>
            <a:lstStyle/>
            <a:p>
              <a:pPr>
                <a:defRPr sz="1100">
                  <a:latin typeface="Calibri"/>
                  <a:ea typeface="Calibri"/>
                  <a:cs typeface="Calibri"/>
                  <a:sym typeface="Calibri"/>
                </a:defRPr>
              </a:pPr>
              <a:endParaRPr/>
            </a:p>
          </p:txBody>
        </p:sp>
        <p:sp>
          <p:nvSpPr>
            <p:cNvPr id="4" name="Google Shape;181;p10">
              <a:extLst>
                <a:ext uri="{FF2B5EF4-FFF2-40B4-BE49-F238E27FC236}">
                  <a16:creationId xmlns:a16="http://schemas.microsoft.com/office/drawing/2014/main" id="{22B56DC1-9968-2498-397A-D91C9888E356}"/>
                </a:ext>
              </a:extLst>
            </p:cNvPr>
            <p:cNvSpPr/>
            <p:nvPr/>
          </p:nvSpPr>
          <p:spPr>
            <a:xfrm>
              <a:off x="610009" y="1618536"/>
              <a:ext cx="730305" cy="927565"/>
            </a:xfrm>
            <a:custGeom>
              <a:avLst/>
              <a:gdLst/>
              <a:ahLst/>
              <a:cxnLst>
                <a:cxn ang="0">
                  <a:pos x="wd2" y="hd2"/>
                </a:cxn>
                <a:cxn ang="5400000">
                  <a:pos x="wd2" y="hd2"/>
                </a:cxn>
                <a:cxn ang="10800000">
                  <a:pos x="wd2" y="hd2"/>
                </a:cxn>
                <a:cxn ang="16200000">
                  <a:pos x="wd2" y="hd2"/>
                </a:cxn>
              </a:cxnLst>
              <a:rect l="0" t="0" r="r" b="b"/>
              <a:pathLst>
                <a:path w="21600" h="21600" extrusionOk="0">
                  <a:moveTo>
                    <a:pt x="21600" y="20664"/>
                  </a:moveTo>
                  <a:lnTo>
                    <a:pt x="905" y="20664"/>
                  </a:lnTo>
                  <a:lnTo>
                    <a:pt x="905" y="0"/>
                  </a:lnTo>
                  <a:lnTo>
                    <a:pt x="0" y="0"/>
                  </a:lnTo>
                  <a:lnTo>
                    <a:pt x="0" y="21600"/>
                  </a:lnTo>
                  <a:lnTo>
                    <a:pt x="21600" y="21600"/>
                  </a:lnTo>
                  <a:lnTo>
                    <a:pt x="21600" y="20664"/>
                  </a:lnTo>
                  <a:close/>
                </a:path>
              </a:pathLst>
            </a:custGeom>
            <a:solidFill>
              <a:schemeClr val="accent2"/>
            </a:solidFill>
            <a:ln w="9525" cap="flat">
              <a:solidFill>
                <a:schemeClr val="accent2"/>
              </a:solidFill>
              <a:prstDash val="solid"/>
              <a:round/>
            </a:ln>
            <a:effectLst/>
          </p:spPr>
          <p:txBody>
            <a:bodyPr wrap="square" lIns="45719" tIns="45719" rIns="45719" bIns="45719" numCol="1" anchor="t">
              <a:noAutofit/>
            </a:bodyPr>
            <a:lstStyle/>
            <a:p>
              <a:pPr>
                <a:defRPr sz="1100">
                  <a:latin typeface="Calibri"/>
                  <a:ea typeface="Calibri"/>
                  <a:cs typeface="Calibri"/>
                  <a:sym typeface="Calibri"/>
                </a:defRPr>
              </a:pPr>
              <a:endParaRPr/>
            </a:p>
          </p:txBody>
        </p:sp>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07;p3">
            <a:extLst>
              <a:ext uri="{FF2B5EF4-FFF2-40B4-BE49-F238E27FC236}">
                <a16:creationId xmlns:a16="http://schemas.microsoft.com/office/drawing/2014/main" id="{CEC658AD-250D-C948-6166-086EC7FEC010}"/>
              </a:ext>
            </a:extLst>
          </p:cNvPr>
          <p:cNvSpPr txBox="1"/>
          <p:nvPr/>
        </p:nvSpPr>
        <p:spPr>
          <a:xfrm>
            <a:off x="1276609" y="443008"/>
            <a:ext cx="9460105" cy="6155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indent="9525" algn="ctr">
              <a:defRPr sz="4000" b="1">
                <a:solidFill>
                  <a:srgbClr val="0070C0"/>
                </a:solidFill>
                <a:latin typeface="Bookman Old Style"/>
                <a:ea typeface="Bookman Old Style"/>
                <a:cs typeface="Bookman Old Style"/>
                <a:sym typeface="Bookman Old Style"/>
              </a:defRPr>
            </a:lvl1pPr>
          </a:lstStyle>
          <a:p>
            <a:r>
              <a:rPr lang="en-US" dirty="0">
                <a:latin typeface="Bell MT" panose="02020503060305020303" pitchFamily="18" charset="77"/>
              </a:rPr>
              <a:t>DATA PREPROCESSING</a:t>
            </a:r>
          </a:p>
        </p:txBody>
      </p:sp>
      <p:sp>
        <p:nvSpPr>
          <p:cNvPr id="11" name="Google Shape;108;p3">
            <a:extLst>
              <a:ext uri="{FF2B5EF4-FFF2-40B4-BE49-F238E27FC236}">
                <a16:creationId xmlns:a16="http://schemas.microsoft.com/office/drawing/2014/main" id="{39EBEF1F-EAC9-8BD3-632D-615A4D5CFBA0}"/>
              </a:ext>
            </a:extLst>
          </p:cNvPr>
          <p:cNvSpPr/>
          <p:nvPr/>
        </p:nvSpPr>
        <p:spPr>
          <a:xfrm rot="10800000" flipH="1">
            <a:off x="2260875" y="1058561"/>
            <a:ext cx="7491572" cy="457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3600"/>
                </a:lnTo>
                <a:lnTo>
                  <a:pt x="21600" y="0"/>
                </a:lnTo>
                <a:lnTo>
                  <a:pt x="21600" y="18000"/>
                </a:lnTo>
                <a:lnTo>
                  <a:pt x="0" y="21600"/>
                </a:lnTo>
                <a:close/>
              </a:path>
            </a:pathLst>
          </a:custGeom>
          <a:solidFill>
            <a:schemeClr val="accent2"/>
          </a:solidFill>
          <a:ln>
            <a:solidFill>
              <a:schemeClr val="accent2"/>
            </a:solidFill>
          </a:ln>
        </p:spPr>
        <p:txBody>
          <a:bodyPr lIns="45719" rIns="45719"/>
          <a:lstStyle/>
          <a:p>
            <a:pPr>
              <a:defRPr sz="1300">
                <a:solidFill>
                  <a:srgbClr val="BE343A"/>
                </a:solidFill>
                <a:latin typeface="Calibri"/>
                <a:ea typeface="Calibri"/>
                <a:cs typeface="Calibri"/>
                <a:sym typeface="Calibri"/>
              </a:defRPr>
            </a:pPr>
            <a:endParaRPr/>
          </a:p>
        </p:txBody>
      </p:sp>
      <p:sp>
        <p:nvSpPr>
          <p:cNvPr id="2" name="Before Data Preprocessing">
            <a:extLst>
              <a:ext uri="{FF2B5EF4-FFF2-40B4-BE49-F238E27FC236}">
                <a16:creationId xmlns:a16="http://schemas.microsoft.com/office/drawing/2014/main" id="{97D7D19A-765A-A317-F837-188A7E490909}"/>
              </a:ext>
            </a:extLst>
          </p:cNvPr>
          <p:cNvSpPr txBox="1"/>
          <p:nvPr/>
        </p:nvSpPr>
        <p:spPr>
          <a:xfrm>
            <a:off x="537765" y="1411177"/>
            <a:ext cx="10689245" cy="56331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normAutofit/>
          </a:bodyPr>
          <a:lstStyle>
            <a:lvl1pPr algn="ctr">
              <a:lnSpc>
                <a:spcPct val="90000"/>
              </a:lnSpc>
              <a:spcBef>
                <a:spcPts val="1000"/>
              </a:spcBef>
              <a:defRPr sz="3200">
                <a:solidFill>
                  <a:srgbClr val="2F6EBA"/>
                </a:solidFill>
                <a:latin typeface="Calibri"/>
                <a:ea typeface="Calibri"/>
                <a:cs typeface="Calibri"/>
                <a:sym typeface="Calibri"/>
              </a:defRPr>
            </a:lvl1pPr>
          </a:lstStyle>
          <a:p>
            <a:r>
              <a:rPr sz="2800" b="1" i="1" dirty="0">
                <a:latin typeface="Bell MT" panose="02020503060305020303" pitchFamily="18" charset="77"/>
              </a:rPr>
              <a:t>Before Data Preprocessing</a:t>
            </a:r>
          </a:p>
        </p:txBody>
      </p:sp>
      <p:pic>
        <p:nvPicPr>
          <p:cNvPr id="3" name="Screen Shot 2023-11-20 at 1.06.55 AM.png" descr="Screen Shot 2023-11-20 at 1.06.55 AM.png">
            <a:extLst>
              <a:ext uri="{FF2B5EF4-FFF2-40B4-BE49-F238E27FC236}">
                <a16:creationId xmlns:a16="http://schemas.microsoft.com/office/drawing/2014/main" id="{85B5DB80-F9BA-D0B5-6BAE-4741EFD2C119}"/>
              </a:ext>
            </a:extLst>
          </p:cNvPr>
          <p:cNvPicPr>
            <a:picLocks noChangeAspect="1"/>
          </p:cNvPicPr>
          <p:nvPr/>
        </p:nvPicPr>
        <p:blipFill>
          <a:blip r:embed="rId3"/>
          <a:srcRect t="1134" r="1042"/>
          <a:stretch>
            <a:fillRect/>
          </a:stretch>
        </p:blipFill>
        <p:spPr>
          <a:xfrm>
            <a:off x="2457427" y="1996380"/>
            <a:ext cx="7111875" cy="3992660"/>
          </a:xfrm>
          <a:prstGeom prst="rect">
            <a:avLst/>
          </a:prstGeom>
          <a:ln w="12700">
            <a:solidFill>
              <a:srgbClr val="000000"/>
            </a:solidFill>
            <a:miter lim="400000"/>
          </a:ln>
        </p:spPr>
      </p:pic>
    </p:spTree>
    <p:extLst>
      <p:ext uri="{BB962C8B-B14F-4D97-AF65-F5344CB8AC3E}">
        <p14:creationId xmlns:p14="http://schemas.microsoft.com/office/powerpoint/2010/main" val="509063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07;p3">
            <a:extLst>
              <a:ext uri="{FF2B5EF4-FFF2-40B4-BE49-F238E27FC236}">
                <a16:creationId xmlns:a16="http://schemas.microsoft.com/office/drawing/2014/main" id="{CEC658AD-250D-C948-6166-086EC7FEC010}"/>
              </a:ext>
            </a:extLst>
          </p:cNvPr>
          <p:cNvSpPr txBox="1"/>
          <p:nvPr/>
        </p:nvSpPr>
        <p:spPr>
          <a:xfrm>
            <a:off x="1276609" y="443008"/>
            <a:ext cx="9460105" cy="6155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indent="9525" algn="ctr">
              <a:defRPr sz="4000" b="1">
                <a:solidFill>
                  <a:srgbClr val="0070C0"/>
                </a:solidFill>
                <a:latin typeface="Bookman Old Style"/>
                <a:ea typeface="Bookman Old Style"/>
                <a:cs typeface="Bookman Old Style"/>
                <a:sym typeface="Bookman Old Style"/>
              </a:defRPr>
            </a:lvl1pPr>
          </a:lstStyle>
          <a:p>
            <a:r>
              <a:rPr lang="en-US" dirty="0">
                <a:latin typeface="Bell MT" panose="02020503060305020303" pitchFamily="18" charset="77"/>
              </a:rPr>
              <a:t>DATA PREPROCESSING</a:t>
            </a:r>
          </a:p>
        </p:txBody>
      </p:sp>
      <p:sp>
        <p:nvSpPr>
          <p:cNvPr id="11" name="Google Shape;108;p3">
            <a:extLst>
              <a:ext uri="{FF2B5EF4-FFF2-40B4-BE49-F238E27FC236}">
                <a16:creationId xmlns:a16="http://schemas.microsoft.com/office/drawing/2014/main" id="{39EBEF1F-EAC9-8BD3-632D-615A4D5CFBA0}"/>
              </a:ext>
            </a:extLst>
          </p:cNvPr>
          <p:cNvSpPr/>
          <p:nvPr/>
        </p:nvSpPr>
        <p:spPr>
          <a:xfrm rot="10800000" flipH="1">
            <a:off x="2260875" y="1058561"/>
            <a:ext cx="7491572" cy="457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3600"/>
                </a:lnTo>
                <a:lnTo>
                  <a:pt x="21600" y="0"/>
                </a:lnTo>
                <a:lnTo>
                  <a:pt x="21600" y="18000"/>
                </a:lnTo>
                <a:lnTo>
                  <a:pt x="0" y="21600"/>
                </a:lnTo>
                <a:close/>
              </a:path>
            </a:pathLst>
          </a:custGeom>
          <a:solidFill>
            <a:schemeClr val="accent2"/>
          </a:solidFill>
          <a:ln>
            <a:solidFill>
              <a:schemeClr val="accent2"/>
            </a:solidFill>
          </a:ln>
        </p:spPr>
        <p:txBody>
          <a:bodyPr lIns="45719" rIns="45719"/>
          <a:lstStyle/>
          <a:p>
            <a:pPr>
              <a:defRPr sz="1300">
                <a:solidFill>
                  <a:srgbClr val="BE343A"/>
                </a:solidFill>
                <a:latin typeface="Calibri"/>
                <a:ea typeface="Calibri"/>
                <a:cs typeface="Calibri"/>
                <a:sym typeface="Calibri"/>
              </a:defRPr>
            </a:pPr>
            <a:endParaRPr/>
          </a:p>
        </p:txBody>
      </p:sp>
      <p:sp>
        <p:nvSpPr>
          <p:cNvPr id="2" name="Before Data Preprocessing">
            <a:extLst>
              <a:ext uri="{FF2B5EF4-FFF2-40B4-BE49-F238E27FC236}">
                <a16:creationId xmlns:a16="http://schemas.microsoft.com/office/drawing/2014/main" id="{97D7D19A-765A-A317-F837-188A7E490909}"/>
              </a:ext>
            </a:extLst>
          </p:cNvPr>
          <p:cNvSpPr txBox="1"/>
          <p:nvPr/>
        </p:nvSpPr>
        <p:spPr>
          <a:xfrm>
            <a:off x="537765" y="1411177"/>
            <a:ext cx="10689245" cy="56331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normAutofit/>
          </a:bodyPr>
          <a:lstStyle>
            <a:lvl1pPr algn="ctr">
              <a:lnSpc>
                <a:spcPct val="90000"/>
              </a:lnSpc>
              <a:spcBef>
                <a:spcPts val="1000"/>
              </a:spcBef>
              <a:defRPr sz="3200">
                <a:solidFill>
                  <a:srgbClr val="2F6EBA"/>
                </a:solidFill>
                <a:latin typeface="Calibri"/>
                <a:ea typeface="Calibri"/>
                <a:cs typeface="Calibri"/>
                <a:sym typeface="Calibri"/>
              </a:defRPr>
            </a:lvl1pPr>
          </a:lstStyle>
          <a:p>
            <a:r>
              <a:rPr lang="en-US" sz="2800" b="1" i="1" dirty="0">
                <a:latin typeface="Bell MT" panose="02020503060305020303" pitchFamily="18" charset="77"/>
              </a:rPr>
              <a:t>After</a:t>
            </a:r>
            <a:r>
              <a:rPr sz="2800" b="1" i="1" dirty="0">
                <a:latin typeface="Bell MT" panose="02020503060305020303" pitchFamily="18" charset="77"/>
              </a:rPr>
              <a:t> Data Preprocessing</a:t>
            </a:r>
          </a:p>
        </p:txBody>
      </p:sp>
      <p:pic>
        <p:nvPicPr>
          <p:cNvPr id="4" name="Screen Shot 2023-11-20 at 1.08.30 AM.png" descr="Screen Shot 2023-11-20 at 1.08.30 AM.png">
            <a:extLst>
              <a:ext uri="{FF2B5EF4-FFF2-40B4-BE49-F238E27FC236}">
                <a16:creationId xmlns:a16="http://schemas.microsoft.com/office/drawing/2014/main" id="{8390C7C4-C065-737E-C646-61CBEE46221F}"/>
              </a:ext>
            </a:extLst>
          </p:cNvPr>
          <p:cNvPicPr>
            <a:picLocks noChangeAspect="1"/>
          </p:cNvPicPr>
          <p:nvPr/>
        </p:nvPicPr>
        <p:blipFill>
          <a:blip r:embed="rId3"/>
          <a:srcRect l="16" r="16" b="599"/>
          <a:stretch>
            <a:fillRect/>
          </a:stretch>
        </p:blipFill>
        <p:spPr>
          <a:xfrm>
            <a:off x="1797458" y="1967421"/>
            <a:ext cx="8597083" cy="3832019"/>
          </a:xfrm>
          <a:prstGeom prst="rect">
            <a:avLst/>
          </a:prstGeom>
          <a:ln w="12700">
            <a:solidFill>
              <a:srgbClr val="000000"/>
            </a:solidFill>
            <a:miter lim="400000"/>
          </a:ln>
        </p:spPr>
      </p:pic>
    </p:spTree>
    <p:extLst>
      <p:ext uri="{BB962C8B-B14F-4D97-AF65-F5344CB8AC3E}">
        <p14:creationId xmlns:p14="http://schemas.microsoft.com/office/powerpoint/2010/main" val="1456356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Google Shape;91;p1" descr="Google Shape;91;p1"/>
          <p:cNvPicPr>
            <a:picLocks noChangeAspect="1"/>
          </p:cNvPicPr>
          <p:nvPr/>
        </p:nvPicPr>
        <p:blipFill>
          <a:blip r:embed="rId2"/>
          <a:stretch>
            <a:fillRect/>
          </a:stretch>
        </p:blipFill>
        <p:spPr>
          <a:xfrm>
            <a:off x="1043201" y="1295394"/>
            <a:ext cx="3434513" cy="4267212"/>
          </a:xfrm>
          <a:prstGeom prst="rect">
            <a:avLst/>
          </a:prstGeom>
          <a:ln w="12700">
            <a:miter lim="400000"/>
          </a:ln>
        </p:spPr>
      </p:pic>
      <p:sp>
        <p:nvSpPr>
          <p:cNvPr id="125" name="TextBox 1"/>
          <p:cNvSpPr txBox="1"/>
          <p:nvPr/>
        </p:nvSpPr>
        <p:spPr>
          <a:xfrm>
            <a:off x="5384695" y="2074783"/>
            <a:ext cx="6055937" cy="2708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p>
            <a:pPr algn="ctr" defTabSz="453840">
              <a:lnSpc>
                <a:spcPct val="150000"/>
              </a:lnSpc>
              <a:defRPr sz="2000" b="1">
                <a:latin typeface="Bookman Old Style"/>
                <a:ea typeface="Bookman Old Style"/>
                <a:cs typeface="Bookman Old Style"/>
                <a:sym typeface="Bookman Old Style"/>
              </a:defRPr>
            </a:pPr>
            <a:endParaRPr dirty="0"/>
          </a:p>
          <a:p>
            <a:pPr algn="ctr">
              <a:lnSpc>
                <a:spcPct val="150000"/>
              </a:lnSpc>
              <a:defRPr sz="2200" b="1">
                <a:latin typeface="Bookman Old Style"/>
                <a:ea typeface="Bookman Old Style"/>
                <a:cs typeface="Bookman Old Style"/>
                <a:sym typeface="Bookman Old Style"/>
              </a:defRPr>
            </a:pPr>
            <a:r>
              <a:rPr lang="en-US" sz="2400" i="1" dirty="0">
                <a:solidFill>
                  <a:schemeClr val="accent1">
                    <a:lumMod val="75000"/>
                  </a:schemeClr>
                </a:solidFill>
                <a:latin typeface="ACADEMY ENGRAVED LET PLAIN:1.0" panose="02000000000000000000" pitchFamily="2" charset="0"/>
              </a:rPr>
              <a:t>Deep learning-based Sentiment Analysis in the Natural Language Processing Methodology</a:t>
            </a:r>
            <a:endParaRPr sz="2400" i="1" dirty="0">
              <a:solidFill>
                <a:schemeClr val="accent1">
                  <a:lumMod val="75000"/>
                </a:schemeClr>
              </a:solidFill>
              <a:latin typeface="ACADEMY ENGRAVED LET PLAIN:1.0" panose="02000000000000000000" pitchFamily="2" charset="0"/>
            </a:endParaRPr>
          </a:p>
          <a:p>
            <a:pPr algn="ctr" defTabSz="453840">
              <a:lnSpc>
                <a:spcPct val="150000"/>
              </a:lnSpc>
              <a:defRPr sz="1600">
                <a:latin typeface="Bookman Old Style"/>
                <a:ea typeface="Bookman Old Style"/>
                <a:cs typeface="Bookman Old Style"/>
                <a:sym typeface="Bookman Old Style"/>
              </a:defRPr>
            </a:pPr>
            <a:endParaRPr dirty="0"/>
          </a:p>
          <a:p>
            <a:pPr algn="ctr" defTabSz="453840">
              <a:defRPr sz="1600">
                <a:latin typeface="Bookman Old Style"/>
                <a:ea typeface="Bookman Old Style"/>
                <a:cs typeface="Bookman Old Style"/>
                <a:sym typeface="Bookman Old Style"/>
              </a:defRPr>
            </a:pPr>
            <a:endParaRPr sz="400" dirty="0"/>
          </a:p>
          <a:p>
            <a:pPr algn="ctr" defTabSz="453840">
              <a:defRPr sz="900">
                <a:latin typeface="Bookman Old Style"/>
                <a:ea typeface="Bookman Old Style"/>
                <a:cs typeface="Bookman Old Style"/>
                <a:sym typeface="Bookman Old Style"/>
              </a:defRPr>
            </a:pPr>
            <a:endParaRPr sz="400"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07;p3">
            <a:extLst>
              <a:ext uri="{FF2B5EF4-FFF2-40B4-BE49-F238E27FC236}">
                <a16:creationId xmlns:a16="http://schemas.microsoft.com/office/drawing/2014/main" id="{CEC658AD-250D-C948-6166-086EC7FEC010}"/>
              </a:ext>
            </a:extLst>
          </p:cNvPr>
          <p:cNvSpPr txBox="1"/>
          <p:nvPr/>
        </p:nvSpPr>
        <p:spPr>
          <a:xfrm>
            <a:off x="1276609" y="443008"/>
            <a:ext cx="9460105" cy="6155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indent="9525" algn="ctr">
              <a:defRPr sz="4000" b="1">
                <a:solidFill>
                  <a:srgbClr val="0070C0"/>
                </a:solidFill>
                <a:latin typeface="Bookman Old Style"/>
                <a:ea typeface="Bookman Old Style"/>
                <a:cs typeface="Bookman Old Style"/>
                <a:sym typeface="Bookman Old Style"/>
              </a:defRPr>
            </a:lvl1pPr>
          </a:lstStyle>
          <a:p>
            <a:r>
              <a:rPr lang="en-US" dirty="0">
                <a:latin typeface="Bell MT" panose="02020503060305020303" pitchFamily="18" charset="77"/>
              </a:rPr>
              <a:t>WORDCLOUD</a:t>
            </a:r>
          </a:p>
        </p:txBody>
      </p:sp>
      <p:sp>
        <p:nvSpPr>
          <p:cNvPr id="11" name="Google Shape;108;p3">
            <a:extLst>
              <a:ext uri="{FF2B5EF4-FFF2-40B4-BE49-F238E27FC236}">
                <a16:creationId xmlns:a16="http://schemas.microsoft.com/office/drawing/2014/main" id="{39EBEF1F-EAC9-8BD3-632D-615A4D5CFBA0}"/>
              </a:ext>
            </a:extLst>
          </p:cNvPr>
          <p:cNvSpPr/>
          <p:nvPr/>
        </p:nvSpPr>
        <p:spPr>
          <a:xfrm rot="10800000" flipH="1">
            <a:off x="2260875" y="1058561"/>
            <a:ext cx="7491572" cy="457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3600"/>
                </a:lnTo>
                <a:lnTo>
                  <a:pt x="21600" y="0"/>
                </a:lnTo>
                <a:lnTo>
                  <a:pt x="21600" y="18000"/>
                </a:lnTo>
                <a:lnTo>
                  <a:pt x="0" y="21600"/>
                </a:lnTo>
                <a:close/>
              </a:path>
            </a:pathLst>
          </a:custGeom>
          <a:solidFill>
            <a:schemeClr val="accent2"/>
          </a:solidFill>
          <a:ln>
            <a:solidFill>
              <a:schemeClr val="accent2"/>
            </a:solidFill>
          </a:ln>
        </p:spPr>
        <p:txBody>
          <a:bodyPr lIns="45719" rIns="45719"/>
          <a:lstStyle/>
          <a:p>
            <a:pPr>
              <a:defRPr sz="1300">
                <a:solidFill>
                  <a:srgbClr val="BE343A"/>
                </a:solidFill>
                <a:latin typeface="Calibri"/>
                <a:ea typeface="Calibri"/>
                <a:cs typeface="Calibri"/>
                <a:sym typeface="Calibri"/>
              </a:defRPr>
            </a:pPr>
            <a:endParaRPr/>
          </a:p>
        </p:txBody>
      </p:sp>
      <p:pic>
        <p:nvPicPr>
          <p:cNvPr id="3" name="Image" descr="Image">
            <a:extLst>
              <a:ext uri="{FF2B5EF4-FFF2-40B4-BE49-F238E27FC236}">
                <a16:creationId xmlns:a16="http://schemas.microsoft.com/office/drawing/2014/main" id="{AD64D015-333F-CE77-2F46-6DB49E50DA2F}"/>
              </a:ext>
            </a:extLst>
          </p:cNvPr>
          <p:cNvPicPr>
            <a:picLocks noChangeAspect="1"/>
          </p:cNvPicPr>
          <p:nvPr/>
        </p:nvPicPr>
        <p:blipFill>
          <a:blip r:embed="rId3"/>
          <a:stretch>
            <a:fillRect/>
          </a:stretch>
        </p:blipFill>
        <p:spPr>
          <a:xfrm>
            <a:off x="506757" y="1929039"/>
            <a:ext cx="3453352" cy="3453352"/>
          </a:xfrm>
          <a:prstGeom prst="rect">
            <a:avLst/>
          </a:prstGeom>
          <a:ln w="12700">
            <a:solidFill>
              <a:srgbClr val="000000"/>
            </a:solidFill>
            <a:miter lim="400000"/>
          </a:ln>
        </p:spPr>
      </p:pic>
      <p:pic>
        <p:nvPicPr>
          <p:cNvPr id="5" name="Image" descr="Image">
            <a:extLst>
              <a:ext uri="{FF2B5EF4-FFF2-40B4-BE49-F238E27FC236}">
                <a16:creationId xmlns:a16="http://schemas.microsoft.com/office/drawing/2014/main" id="{8AC840DD-C52A-0A0D-1A45-EA283643D107}"/>
              </a:ext>
            </a:extLst>
          </p:cNvPr>
          <p:cNvPicPr>
            <a:picLocks noChangeAspect="1"/>
          </p:cNvPicPr>
          <p:nvPr/>
        </p:nvPicPr>
        <p:blipFill>
          <a:blip r:embed="rId4"/>
          <a:stretch>
            <a:fillRect/>
          </a:stretch>
        </p:blipFill>
        <p:spPr>
          <a:xfrm>
            <a:off x="4378376" y="1902180"/>
            <a:ext cx="3453352" cy="3453352"/>
          </a:xfrm>
          <a:prstGeom prst="rect">
            <a:avLst/>
          </a:prstGeom>
          <a:ln w="12700">
            <a:solidFill>
              <a:srgbClr val="000000"/>
            </a:solidFill>
            <a:miter lim="400000"/>
          </a:ln>
        </p:spPr>
      </p:pic>
      <p:pic>
        <p:nvPicPr>
          <p:cNvPr id="6" name="Image" descr="Image">
            <a:extLst>
              <a:ext uri="{FF2B5EF4-FFF2-40B4-BE49-F238E27FC236}">
                <a16:creationId xmlns:a16="http://schemas.microsoft.com/office/drawing/2014/main" id="{B7CCDDC5-371D-1FF3-68E0-693AAE84D066}"/>
              </a:ext>
            </a:extLst>
          </p:cNvPr>
          <p:cNvPicPr>
            <a:picLocks noChangeAspect="1"/>
          </p:cNvPicPr>
          <p:nvPr/>
        </p:nvPicPr>
        <p:blipFill>
          <a:blip r:embed="rId5"/>
          <a:stretch>
            <a:fillRect/>
          </a:stretch>
        </p:blipFill>
        <p:spPr>
          <a:xfrm>
            <a:off x="8277614" y="1914183"/>
            <a:ext cx="3407629" cy="3407629"/>
          </a:xfrm>
          <a:prstGeom prst="rect">
            <a:avLst/>
          </a:prstGeom>
          <a:ln w="12700">
            <a:solidFill>
              <a:srgbClr val="000000"/>
            </a:solidFill>
            <a:miter lim="400000"/>
          </a:ln>
        </p:spPr>
      </p:pic>
      <p:sp>
        <p:nvSpPr>
          <p:cNvPr id="7" name="TextBox 4">
            <a:extLst>
              <a:ext uri="{FF2B5EF4-FFF2-40B4-BE49-F238E27FC236}">
                <a16:creationId xmlns:a16="http://schemas.microsoft.com/office/drawing/2014/main" id="{E54BCA17-317C-4E44-E5DD-02AE5CC1CD15}"/>
              </a:ext>
            </a:extLst>
          </p:cNvPr>
          <p:cNvSpPr txBox="1"/>
          <p:nvPr/>
        </p:nvSpPr>
        <p:spPr>
          <a:xfrm>
            <a:off x="8954239" y="1316886"/>
            <a:ext cx="2054378" cy="5395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marL="228600" indent="-228600">
              <a:lnSpc>
                <a:spcPct val="90000"/>
              </a:lnSpc>
              <a:spcBef>
                <a:spcPts val="1000"/>
              </a:spcBef>
              <a:defRPr sz="1600">
                <a:latin typeface="Calibri"/>
                <a:ea typeface="Calibri"/>
                <a:cs typeface="Calibri"/>
                <a:sym typeface="Calibri"/>
              </a:defRPr>
            </a:lvl1pPr>
          </a:lstStyle>
          <a:p>
            <a:pPr algn="ctr"/>
            <a:r>
              <a:rPr b="1" i="1" dirty="0">
                <a:latin typeface="Bell MT" panose="02020503060305020303" pitchFamily="18" charset="77"/>
              </a:rPr>
              <a:t>NEUTRAL WORDCLOUD</a:t>
            </a:r>
          </a:p>
        </p:txBody>
      </p:sp>
      <p:sp>
        <p:nvSpPr>
          <p:cNvPr id="8" name="TextBox 4">
            <a:extLst>
              <a:ext uri="{FF2B5EF4-FFF2-40B4-BE49-F238E27FC236}">
                <a16:creationId xmlns:a16="http://schemas.microsoft.com/office/drawing/2014/main" id="{1FC64125-6B2B-231B-953F-10501DE2D694}"/>
              </a:ext>
            </a:extLst>
          </p:cNvPr>
          <p:cNvSpPr txBox="1"/>
          <p:nvPr/>
        </p:nvSpPr>
        <p:spPr>
          <a:xfrm>
            <a:off x="4979472" y="1316887"/>
            <a:ext cx="2054378" cy="5395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marL="228600" indent="-228600">
              <a:lnSpc>
                <a:spcPct val="90000"/>
              </a:lnSpc>
              <a:spcBef>
                <a:spcPts val="1000"/>
              </a:spcBef>
              <a:defRPr sz="1600">
                <a:latin typeface="Calibri"/>
                <a:ea typeface="Calibri"/>
                <a:cs typeface="Calibri"/>
                <a:sym typeface="Calibri"/>
              </a:defRPr>
            </a:lvl1pPr>
          </a:lstStyle>
          <a:p>
            <a:pPr algn="ctr"/>
            <a:r>
              <a:rPr b="1" i="1" dirty="0">
                <a:latin typeface="Bell MT" panose="02020503060305020303" pitchFamily="18" charset="77"/>
              </a:rPr>
              <a:t>POSITIVE WORDCLOUD</a:t>
            </a:r>
          </a:p>
        </p:txBody>
      </p:sp>
      <p:sp>
        <p:nvSpPr>
          <p:cNvPr id="9" name="TextBox 4">
            <a:extLst>
              <a:ext uri="{FF2B5EF4-FFF2-40B4-BE49-F238E27FC236}">
                <a16:creationId xmlns:a16="http://schemas.microsoft.com/office/drawing/2014/main" id="{590E3D2D-6899-9A4F-165F-D1A3D77D161D}"/>
              </a:ext>
            </a:extLst>
          </p:cNvPr>
          <p:cNvSpPr txBox="1"/>
          <p:nvPr/>
        </p:nvSpPr>
        <p:spPr>
          <a:xfrm>
            <a:off x="1085945" y="1316886"/>
            <a:ext cx="2151817" cy="5395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marL="228600" indent="-228600">
              <a:lnSpc>
                <a:spcPct val="90000"/>
              </a:lnSpc>
              <a:spcBef>
                <a:spcPts val="1000"/>
              </a:spcBef>
              <a:defRPr sz="1600">
                <a:latin typeface="Calibri"/>
                <a:ea typeface="Calibri"/>
                <a:cs typeface="Calibri"/>
                <a:sym typeface="Calibri"/>
              </a:defRPr>
            </a:lvl1pPr>
          </a:lstStyle>
          <a:p>
            <a:pPr algn="ctr"/>
            <a:r>
              <a:rPr b="1" i="1" dirty="0">
                <a:latin typeface="Bell MT" panose="02020503060305020303" pitchFamily="18" charset="77"/>
              </a:rPr>
              <a:t>NEGATIVE WORDCLOUD</a:t>
            </a:r>
          </a:p>
        </p:txBody>
      </p:sp>
    </p:spTree>
    <p:extLst>
      <p:ext uri="{BB962C8B-B14F-4D97-AF65-F5344CB8AC3E}">
        <p14:creationId xmlns:p14="http://schemas.microsoft.com/office/powerpoint/2010/main" val="13602234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TextBox 2"/>
          <p:cNvSpPr txBox="1"/>
          <p:nvPr/>
        </p:nvSpPr>
        <p:spPr>
          <a:xfrm>
            <a:off x="2413363" y="3041976"/>
            <a:ext cx="7365274" cy="769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indent="9525" algn="ctr">
              <a:defRPr sz="4000" b="1">
                <a:solidFill>
                  <a:srgbClr val="0070C0"/>
                </a:solidFill>
                <a:latin typeface="Bookman Old Style"/>
                <a:ea typeface="Bookman Old Style"/>
                <a:cs typeface="Bookman Old Style"/>
                <a:sym typeface="Bookman Old Style"/>
              </a:defRPr>
            </a:lvl1pPr>
          </a:lstStyle>
          <a:p>
            <a:r>
              <a:rPr lang="en-US" sz="4400" dirty="0">
                <a:latin typeface="Bell MT" panose="02020503060305020303" pitchFamily="18" charset="77"/>
              </a:rPr>
              <a:t>IMDB DATASET</a:t>
            </a:r>
          </a:p>
        </p:txBody>
      </p:sp>
      <p:grpSp>
        <p:nvGrpSpPr>
          <p:cNvPr id="2" name="Google Shape;179;p10">
            <a:extLst>
              <a:ext uri="{FF2B5EF4-FFF2-40B4-BE49-F238E27FC236}">
                <a16:creationId xmlns:a16="http://schemas.microsoft.com/office/drawing/2014/main" id="{54AA96A8-A372-3643-B2EF-AD5F0DDAC8FB}"/>
              </a:ext>
            </a:extLst>
          </p:cNvPr>
          <p:cNvGrpSpPr/>
          <p:nvPr/>
        </p:nvGrpSpPr>
        <p:grpSpPr>
          <a:xfrm>
            <a:off x="1860347" y="2002894"/>
            <a:ext cx="8471306" cy="2852211"/>
            <a:chOff x="610009" y="0"/>
            <a:chExt cx="7830809" cy="2546101"/>
          </a:xfrm>
        </p:grpSpPr>
        <p:sp>
          <p:nvSpPr>
            <p:cNvPr id="3" name="Google Shape;180;p10">
              <a:extLst>
                <a:ext uri="{FF2B5EF4-FFF2-40B4-BE49-F238E27FC236}">
                  <a16:creationId xmlns:a16="http://schemas.microsoft.com/office/drawing/2014/main" id="{84279D52-D2A6-B05F-9331-21A4715D5A30}"/>
                </a:ext>
              </a:extLst>
            </p:cNvPr>
            <p:cNvSpPr/>
            <p:nvPr/>
          </p:nvSpPr>
          <p:spPr>
            <a:xfrm>
              <a:off x="7710513" y="0"/>
              <a:ext cx="730305" cy="9275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935"/>
                  </a:lnTo>
                  <a:lnTo>
                    <a:pt x="20695" y="935"/>
                  </a:lnTo>
                  <a:lnTo>
                    <a:pt x="20695" y="21600"/>
                  </a:lnTo>
                  <a:lnTo>
                    <a:pt x="21600" y="21600"/>
                  </a:lnTo>
                  <a:lnTo>
                    <a:pt x="21600" y="0"/>
                  </a:lnTo>
                  <a:close/>
                </a:path>
              </a:pathLst>
            </a:custGeom>
            <a:solidFill>
              <a:schemeClr val="accent2"/>
            </a:solidFill>
            <a:ln w="9525" cap="flat">
              <a:solidFill>
                <a:schemeClr val="accent2"/>
              </a:solidFill>
              <a:prstDash val="solid"/>
              <a:round/>
            </a:ln>
            <a:effectLst/>
          </p:spPr>
          <p:txBody>
            <a:bodyPr wrap="square" lIns="45719" tIns="45719" rIns="45719" bIns="45719" numCol="1" anchor="t">
              <a:noAutofit/>
            </a:bodyPr>
            <a:lstStyle/>
            <a:p>
              <a:pPr>
                <a:defRPr sz="1100">
                  <a:latin typeface="Calibri"/>
                  <a:ea typeface="Calibri"/>
                  <a:cs typeface="Calibri"/>
                  <a:sym typeface="Calibri"/>
                </a:defRPr>
              </a:pPr>
              <a:endParaRPr/>
            </a:p>
          </p:txBody>
        </p:sp>
        <p:sp>
          <p:nvSpPr>
            <p:cNvPr id="4" name="Google Shape;181;p10">
              <a:extLst>
                <a:ext uri="{FF2B5EF4-FFF2-40B4-BE49-F238E27FC236}">
                  <a16:creationId xmlns:a16="http://schemas.microsoft.com/office/drawing/2014/main" id="{22B56DC1-9968-2498-397A-D91C9888E356}"/>
                </a:ext>
              </a:extLst>
            </p:cNvPr>
            <p:cNvSpPr/>
            <p:nvPr/>
          </p:nvSpPr>
          <p:spPr>
            <a:xfrm>
              <a:off x="610009" y="1618536"/>
              <a:ext cx="730305" cy="927565"/>
            </a:xfrm>
            <a:custGeom>
              <a:avLst/>
              <a:gdLst/>
              <a:ahLst/>
              <a:cxnLst>
                <a:cxn ang="0">
                  <a:pos x="wd2" y="hd2"/>
                </a:cxn>
                <a:cxn ang="5400000">
                  <a:pos x="wd2" y="hd2"/>
                </a:cxn>
                <a:cxn ang="10800000">
                  <a:pos x="wd2" y="hd2"/>
                </a:cxn>
                <a:cxn ang="16200000">
                  <a:pos x="wd2" y="hd2"/>
                </a:cxn>
              </a:cxnLst>
              <a:rect l="0" t="0" r="r" b="b"/>
              <a:pathLst>
                <a:path w="21600" h="21600" extrusionOk="0">
                  <a:moveTo>
                    <a:pt x="21600" y="20664"/>
                  </a:moveTo>
                  <a:lnTo>
                    <a:pt x="905" y="20664"/>
                  </a:lnTo>
                  <a:lnTo>
                    <a:pt x="905" y="0"/>
                  </a:lnTo>
                  <a:lnTo>
                    <a:pt x="0" y="0"/>
                  </a:lnTo>
                  <a:lnTo>
                    <a:pt x="0" y="21600"/>
                  </a:lnTo>
                  <a:lnTo>
                    <a:pt x="21600" y="21600"/>
                  </a:lnTo>
                  <a:lnTo>
                    <a:pt x="21600" y="20664"/>
                  </a:lnTo>
                  <a:close/>
                </a:path>
              </a:pathLst>
            </a:custGeom>
            <a:solidFill>
              <a:schemeClr val="accent2"/>
            </a:solidFill>
            <a:ln w="9525" cap="flat">
              <a:solidFill>
                <a:schemeClr val="accent2"/>
              </a:solidFill>
              <a:prstDash val="solid"/>
              <a:round/>
            </a:ln>
            <a:effectLst/>
          </p:spPr>
          <p:txBody>
            <a:bodyPr wrap="square" lIns="45719" tIns="45719" rIns="45719" bIns="45719" numCol="1" anchor="t">
              <a:noAutofit/>
            </a:bodyPr>
            <a:lstStyle/>
            <a:p>
              <a:pPr>
                <a:defRPr sz="1100">
                  <a:latin typeface="Calibri"/>
                  <a:ea typeface="Calibri"/>
                  <a:cs typeface="Calibri"/>
                  <a:sym typeface="Calibri"/>
                </a:defRPr>
              </a:pPr>
              <a:endParaRPr/>
            </a:p>
          </p:txBody>
        </p:sp>
      </p:grpSp>
    </p:spTree>
    <p:extLst>
      <p:ext uri="{BB962C8B-B14F-4D97-AF65-F5344CB8AC3E}">
        <p14:creationId xmlns:p14="http://schemas.microsoft.com/office/powerpoint/2010/main" val="365649687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07;p3">
            <a:extLst>
              <a:ext uri="{FF2B5EF4-FFF2-40B4-BE49-F238E27FC236}">
                <a16:creationId xmlns:a16="http://schemas.microsoft.com/office/drawing/2014/main" id="{CEC658AD-250D-C948-6166-086EC7FEC010}"/>
              </a:ext>
            </a:extLst>
          </p:cNvPr>
          <p:cNvSpPr txBox="1"/>
          <p:nvPr/>
        </p:nvSpPr>
        <p:spPr>
          <a:xfrm>
            <a:off x="1276609" y="443008"/>
            <a:ext cx="9460105" cy="6155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indent="9525" algn="ctr">
              <a:defRPr sz="4000" b="1">
                <a:solidFill>
                  <a:srgbClr val="0070C0"/>
                </a:solidFill>
                <a:latin typeface="Bookman Old Style"/>
                <a:ea typeface="Bookman Old Style"/>
                <a:cs typeface="Bookman Old Style"/>
                <a:sym typeface="Bookman Old Style"/>
              </a:defRPr>
            </a:lvl1pPr>
          </a:lstStyle>
          <a:p>
            <a:r>
              <a:rPr lang="en-US" dirty="0">
                <a:latin typeface="Bell MT" panose="02020503060305020303" pitchFamily="18" charset="77"/>
              </a:rPr>
              <a:t>DATA PREPROCESSING</a:t>
            </a:r>
          </a:p>
        </p:txBody>
      </p:sp>
      <p:sp>
        <p:nvSpPr>
          <p:cNvPr id="11" name="Google Shape;108;p3">
            <a:extLst>
              <a:ext uri="{FF2B5EF4-FFF2-40B4-BE49-F238E27FC236}">
                <a16:creationId xmlns:a16="http://schemas.microsoft.com/office/drawing/2014/main" id="{39EBEF1F-EAC9-8BD3-632D-615A4D5CFBA0}"/>
              </a:ext>
            </a:extLst>
          </p:cNvPr>
          <p:cNvSpPr/>
          <p:nvPr/>
        </p:nvSpPr>
        <p:spPr>
          <a:xfrm rot="10800000" flipH="1">
            <a:off x="2260875" y="1058561"/>
            <a:ext cx="7491572" cy="457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3600"/>
                </a:lnTo>
                <a:lnTo>
                  <a:pt x="21600" y="0"/>
                </a:lnTo>
                <a:lnTo>
                  <a:pt x="21600" y="18000"/>
                </a:lnTo>
                <a:lnTo>
                  <a:pt x="0" y="21600"/>
                </a:lnTo>
                <a:close/>
              </a:path>
            </a:pathLst>
          </a:custGeom>
          <a:solidFill>
            <a:schemeClr val="accent2"/>
          </a:solidFill>
          <a:ln>
            <a:solidFill>
              <a:schemeClr val="accent2"/>
            </a:solidFill>
          </a:ln>
        </p:spPr>
        <p:txBody>
          <a:bodyPr lIns="45719" rIns="45719"/>
          <a:lstStyle/>
          <a:p>
            <a:pPr>
              <a:defRPr sz="1300">
                <a:solidFill>
                  <a:srgbClr val="BE343A"/>
                </a:solidFill>
                <a:latin typeface="Calibri"/>
                <a:ea typeface="Calibri"/>
                <a:cs typeface="Calibri"/>
                <a:sym typeface="Calibri"/>
              </a:defRPr>
            </a:pPr>
            <a:endParaRPr/>
          </a:p>
        </p:txBody>
      </p:sp>
      <p:sp>
        <p:nvSpPr>
          <p:cNvPr id="2" name="Before Data Preprocessing">
            <a:extLst>
              <a:ext uri="{FF2B5EF4-FFF2-40B4-BE49-F238E27FC236}">
                <a16:creationId xmlns:a16="http://schemas.microsoft.com/office/drawing/2014/main" id="{97D7D19A-765A-A317-F837-188A7E490909}"/>
              </a:ext>
            </a:extLst>
          </p:cNvPr>
          <p:cNvSpPr txBox="1"/>
          <p:nvPr/>
        </p:nvSpPr>
        <p:spPr>
          <a:xfrm>
            <a:off x="537765" y="1411177"/>
            <a:ext cx="10689245" cy="56331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normAutofit/>
          </a:bodyPr>
          <a:lstStyle>
            <a:lvl1pPr algn="ctr">
              <a:lnSpc>
                <a:spcPct val="90000"/>
              </a:lnSpc>
              <a:spcBef>
                <a:spcPts val="1000"/>
              </a:spcBef>
              <a:defRPr sz="3200">
                <a:solidFill>
                  <a:srgbClr val="2F6EBA"/>
                </a:solidFill>
                <a:latin typeface="Calibri"/>
                <a:ea typeface="Calibri"/>
                <a:cs typeface="Calibri"/>
                <a:sym typeface="Calibri"/>
              </a:defRPr>
            </a:lvl1pPr>
          </a:lstStyle>
          <a:p>
            <a:r>
              <a:rPr sz="2800" b="1" i="1" dirty="0">
                <a:latin typeface="Bell MT" panose="02020503060305020303" pitchFamily="18" charset="77"/>
              </a:rPr>
              <a:t>Before Data Preprocessing</a:t>
            </a:r>
          </a:p>
        </p:txBody>
      </p:sp>
      <p:pic>
        <p:nvPicPr>
          <p:cNvPr id="4" name="Screen Shot 2023-11-20 at 1.12.05 AM.png" descr="Screen Shot 2023-11-20 at 1.12.05 AM.png">
            <a:extLst>
              <a:ext uri="{FF2B5EF4-FFF2-40B4-BE49-F238E27FC236}">
                <a16:creationId xmlns:a16="http://schemas.microsoft.com/office/drawing/2014/main" id="{7B58191D-BAE0-B6BD-EA3D-362ED22BC4D9}"/>
              </a:ext>
            </a:extLst>
          </p:cNvPr>
          <p:cNvPicPr>
            <a:picLocks noChangeAspect="1"/>
          </p:cNvPicPr>
          <p:nvPr/>
        </p:nvPicPr>
        <p:blipFill>
          <a:blip r:embed="rId3"/>
          <a:stretch>
            <a:fillRect/>
          </a:stretch>
        </p:blipFill>
        <p:spPr>
          <a:xfrm>
            <a:off x="3056546" y="1953552"/>
            <a:ext cx="6078907" cy="4098574"/>
          </a:xfrm>
          <a:prstGeom prst="rect">
            <a:avLst/>
          </a:prstGeom>
          <a:ln w="12700">
            <a:solidFill>
              <a:srgbClr val="000000"/>
            </a:solidFill>
            <a:miter lim="400000"/>
          </a:ln>
        </p:spPr>
      </p:pic>
    </p:spTree>
    <p:extLst>
      <p:ext uri="{BB962C8B-B14F-4D97-AF65-F5344CB8AC3E}">
        <p14:creationId xmlns:p14="http://schemas.microsoft.com/office/powerpoint/2010/main" val="37393132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07;p3">
            <a:extLst>
              <a:ext uri="{FF2B5EF4-FFF2-40B4-BE49-F238E27FC236}">
                <a16:creationId xmlns:a16="http://schemas.microsoft.com/office/drawing/2014/main" id="{CEC658AD-250D-C948-6166-086EC7FEC010}"/>
              </a:ext>
            </a:extLst>
          </p:cNvPr>
          <p:cNvSpPr txBox="1"/>
          <p:nvPr/>
        </p:nvSpPr>
        <p:spPr>
          <a:xfrm>
            <a:off x="1276609" y="443008"/>
            <a:ext cx="9460105" cy="6155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indent="9525" algn="ctr">
              <a:defRPr sz="4000" b="1">
                <a:solidFill>
                  <a:srgbClr val="0070C0"/>
                </a:solidFill>
                <a:latin typeface="Bookman Old Style"/>
                <a:ea typeface="Bookman Old Style"/>
                <a:cs typeface="Bookman Old Style"/>
                <a:sym typeface="Bookman Old Style"/>
              </a:defRPr>
            </a:lvl1pPr>
          </a:lstStyle>
          <a:p>
            <a:r>
              <a:rPr lang="en-US" dirty="0">
                <a:latin typeface="Bell MT" panose="02020503060305020303" pitchFamily="18" charset="77"/>
              </a:rPr>
              <a:t>DATA PREPROCESSING</a:t>
            </a:r>
          </a:p>
        </p:txBody>
      </p:sp>
      <p:sp>
        <p:nvSpPr>
          <p:cNvPr id="11" name="Google Shape;108;p3">
            <a:extLst>
              <a:ext uri="{FF2B5EF4-FFF2-40B4-BE49-F238E27FC236}">
                <a16:creationId xmlns:a16="http://schemas.microsoft.com/office/drawing/2014/main" id="{39EBEF1F-EAC9-8BD3-632D-615A4D5CFBA0}"/>
              </a:ext>
            </a:extLst>
          </p:cNvPr>
          <p:cNvSpPr/>
          <p:nvPr/>
        </p:nvSpPr>
        <p:spPr>
          <a:xfrm rot="10800000" flipH="1">
            <a:off x="2260875" y="1058561"/>
            <a:ext cx="7491572" cy="457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3600"/>
                </a:lnTo>
                <a:lnTo>
                  <a:pt x="21600" y="0"/>
                </a:lnTo>
                <a:lnTo>
                  <a:pt x="21600" y="18000"/>
                </a:lnTo>
                <a:lnTo>
                  <a:pt x="0" y="21600"/>
                </a:lnTo>
                <a:close/>
              </a:path>
            </a:pathLst>
          </a:custGeom>
          <a:solidFill>
            <a:schemeClr val="accent2"/>
          </a:solidFill>
          <a:ln>
            <a:solidFill>
              <a:schemeClr val="accent2"/>
            </a:solidFill>
          </a:ln>
        </p:spPr>
        <p:txBody>
          <a:bodyPr lIns="45719" rIns="45719"/>
          <a:lstStyle/>
          <a:p>
            <a:pPr>
              <a:defRPr sz="1300">
                <a:solidFill>
                  <a:srgbClr val="BE343A"/>
                </a:solidFill>
                <a:latin typeface="Calibri"/>
                <a:ea typeface="Calibri"/>
                <a:cs typeface="Calibri"/>
                <a:sym typeface="Calibri"/>
              </a:defRPr>
            </a:pPr>
            <a:endParaRPr/>
          </a:p>
        </p:txBody>
      </p:sp>
      <p:sp>
        <p:nvSpPr>
          <p:cNvPr id="2" name="Before Data Preprocessing">
            <a:extLst>
              <a:ext uri="{FF2B5EF4-FFF2-40B4-BE49-F238E27FC236}">
                <a16:creationId xmlns:a16="http://schemas.microsoft.com/office/drawing/2014/main" id="{97D7D19A-765A-A317-F837-188A7E490909}"/>
              </a:ext>
            </a:extLst>
          </p:cNvPr>
          <p:cNvSpPr txBox="1"/>
          <p:nvPr/>
        </p:nvSpPr>
        <p:spPr>
          <a:xfrm>
            <a:off x="537765" y="1411177"/>
            <a:ext cx="10689245" cy="56331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normAutofit/>
          </a:bodyPr>
          <a:lstStyle>
            <a:lvl1pPr algn="ctr">
              <a:lnSpc>
                <a:spcPct val="90000"/>
              </a:lnSpc>
              <a:spcBef>
                <a:spcPts val="1000"/>
              </a:spcBef>
              <a:defRPr sz="3200">
                <a:solidFill>
                  <a:srgbClr val="2F6EBA"/>
                </a:solidFill>
                <a:latin typeface="Calibri"/>
                <a:ea typeface="Calibri"/>
                <a:cs typeface="Calibri"/>
                <a:sym typeface="Calibri"/>
              </a:defRPr>
            </a:lvl1pPr>
          </a:lstStyle>
          <a:p>
            <a:r>
              <a:rPr lang="en-US" sz="2800" b="1" i="1" dirty="0">
                <a:latin typeface="Bell MT" panose="02020503060305020303" pitchFamily="18" charset="77"/>
              </a:rPr>
              <a:t>After</a:t>
            </a:r>
            <a:r>
              <a:rPr sz="2800" b="1" i="1" dirty="0">
                <a:latin typeface="Bell MT" panose="02020503060305020303" pitchFamily="18" charset="77"/>
              </a:rPr>
              <a:t> Data Preprocessing</a:t>
            </a:r>
          </a:p>
        </p:txBody>
      </p:sp>
      <p:pic>
        <p:nvPicPr>
          <p:cNvPr id="3" name="Screen Shot 2023-11-20 at 1.12.57 AM.png" descr="Screen Shot 2023-11-20 at 1.12.57 AM.png">
            <a:extLst>
              <a:ext uri="{FF2B5EF4-FFF2-40B4-BE49-F238E27FC236}">
                <a16:creationId xmlns:a16="http://schemas.microsoft.com/office/drawing/2014/main" id="{682AF124-7A4C-F77A-287A-5850D019D25C}"/>
              </a:ext>
            </a:extLst>
          </p:cNvPr>
          <p:cNvPicPr>
            <a:picLocks noChangeAspect="1"/>
          </p:cNvPicPr>
          <p:nvPr/>
        </p:nvPicPr>
        <p:blipFill>
          <a:blip r:embed="rId3"/>
          <a:stretch>
            <a:fillRect/>
          </a:stretch>
        </p:blipFill>
        <p:spPr>
          <a:xfrm>
            <a:off x="1758606" y="1899018"/>
            <a:ext cx="8674787" cy="3982516"/>
          </a:xfrm>
          <a:prstGeom prst="rect">
            <a:avLst/>
          </a:prstGeom>
          <a:ln w="12700">
            <a:solidFill>
              <a:srgbClr val="000000"/>
            </a:solidFill>
            <a:miter lim="400000"/>
          </a:ln>
        </p:spPr>
      </p:pic>
    </p:spTree>
    <p:extLst>
      <p:ext uri="{BB962C8B-B14F-4D97-AF65-F5344CB8AC3E}">
        <p14:creationId xmlns:p14="http://schemas.microsoft.com/office/powerpoint/2010/main" val="3390216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07;p3">
            <a:extLst>
              <a:ext uri="{FF2B5EF4-FFF2-40B4-BE49-F238E27FC236}">
                <a16:creationId xmlns:a16="http://schemas.microsoft.com/office/drawing/2014/main" id="{CEC658AD-250D-C948-6166-086EC7FEC010}"/>
              </a:ext>
            </a:extLst>
          </p:cNvPr>
          <p:cNvSpPr txBox="1"/>
          <p:nvPr/>
        </p:nvSpPr>
        <p:spPr>
          <a:xfrm>
            <a:off x="1276609" y="443008"/>
            <a:ext cx="9460105" cy="6155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indent="9525" algn="ctr">
              <a:defRPr sz="4000" b="1">
                <a:solidFill>
                  <a:srgbClr val="0070C0"/>
                </a:solidFill>
                <a:latin typeface="Bookman Old Style"/>
                <a:ea typeface="Bookman Old Style"/>
                <a:cs typeface="Bookman Old Style"/>
                <a:sym typeface="Bookman Old Style"/>
              </a:defRPr>
            </a:lvl1pPr>
          </a:lstStyle>
          <a:p>
            <a:r>
              <a:rPr lang="en-US" dirty="0">
                <a:latin typeface="Bell MT" panose="02020503060305020303" pitchFamily="18" charset="77"/>
              </a:rPr>
              <a:t>WORDCLOUD</a:t>
            </a:r>
          </a:p>
        </p:txBody>
      </p:sp>
      <p:sp>
        <p:nvSpPr>
          <p:cNvPr id="11" name="Google Shape;108;p3">
            <a:extLst>
              <a:ext uri="{FF2B5EF4-FFF2-40B4-BE49-F238E27FC236}">
                <a16:creationId xmlns:a16="http://schemas.microsoft.com/office/drawing/2014/main" id="{39EBEF1F-EAC9-8BD3-632D-615A4D5CFBA0}"/>
              </a:ext>
            </a:extLst>
          </p:cNvPr>
          <p:cNvSpPr/>
          <p:nvPr/>
        </p:nvSpPr>
        <p:spPr>
          <a:xfrm rot="10800000" flipH="1">
            <a:off x="2260875" y="1058561"/>
            <a:ext cx="7491572" cy="457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3600"/>
                </a:lnTo>
                <a:lnTo>
                  <a:pt x="21600" y="0"/>
                </a:lnTo>
                <a:lnTo>
                  <a:pt x="21600" y="18000"/>
                </a:lnTo>
                <a:lnTo>
                  <a:pt x="0" y="21600"/>
                </a:lnTo>
                <a:close/>
              </a:path>
            </a:pathLst>
          </a:custGeom>
          <a:solidFill>
            <a:schemeClr val="accent2"/>
          </a:solidFill>
          <a:ln>
            <a:solidFill>
              <a:schemeClr val="accent2"/>
            </a:solidFill>
          </a:ln>
        </p:spPr>
        <p:txBody>
          <a:bodyPr lIns="45719" rIns="45719"/>
          <a:lstStyle/>
          <a:p>
            <a:pPr>
              <a:defRPr sz="1300">
                <a:solidFill>
                  <a:srgbClr val="BE343A"/>
                </a:solidFill>
                <a:latin typeface="Calibri"/>
                <a:ea typeface="Calibri"/>
                <a:cs typeface="Calibri"/>
                <a:sym typeface="Calibri"/>
              </a:defRPr>
            </a:pPr>
            <a:endParaRPr/>
          </a:p>
        </p:txBody>
      </p:sp>
      <p:sp>
        <p:nvSpPr>
          <p:cNvPr id="8" name="TextBox 4">
            <a:extLst>
              <a:ext uri="{FF2B5EF4-FFF2-40B4-BE49-F238E27FC236}">
                <a16:creationId xmlns:a16="http://schemas.microsoft.com/office/drawing/2014/main" id="{1FC64125-6B2B-231B-953F-10501DE2D694}"/>
              </a:ext>
            </a:extLst>
          </p:cNvPr>
          <p:cNvSpPr txBox="1"/>
          <p:nvPr/>
        </p:nvSpPr>
        <p:spPr>
          <a:xfrm>
            <a:off x="7839630" y="1325967"/>
            <a:ext cx="2054378" cy="5395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marL="228600" indent="-228600">
              <a:lnSpc>
                <a:spcPct val="90000"/>
              </a:lnSpc>
              <a:spcBef>
                <a:spcPts val="1000"/>
              </a:spcBef>
              <a:defRPr sz="1600">
                <a:latin typeface="Calibri"/>
                <a:ea typeface="Calibri"/>
                <a:cs typeface="Calibri"/>
                <a:sym typeface="Calibri"/>
              </a:defRPr>
            </a:lvl1pPr>
          </a:lstStyle>
          <a:p>
            <a:pPr algn="ctr"/>
            <a:r>
              <a:rPr b="1" i="1" dirty="0">
                <a:latin typeface="Bell MT" panose="02020503060305020303" pitchFamily="18" charset="77"/>
              </a:rPr>
              <a:t>POSITIVE WORDCLOUD</a:t>
            </a:r>
          </a:p>
        </p:txBody>
      </p:sp>
      <p:sp>
        <p:nvSpPr>
          <p:cNvPr id="9" name="TextBox 4">
            <a:extLst>
              <a:ext uri="{FF2B5EF4-FFF2-40B4-BE49-F238E27FC236}">
                <a16:creationId xmlns:a16="http://schemas.microsoft.com/office/drawing/2014/main" id="{590E3D2D-6899-9A4F-165F-D1A3D77D161D}"/>
              </a:ext>
            </a:extLst>
          </p:cNvPr>
          <p:cNvSpPr txBox="1"/>
          <p:nvPr/>
        </p:nvSpPr>
        <p:spPr>
          <a:xfrm>
            <a:off x="2500075" y="1325966"/>
            <a:ext cx="2151817" cy="5395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marL="228600" indent="-228600">
              <a:lnSpc>
                <a:spcPct val="90000"/>
              </a:lnSpc>
              <a:spcBef>
                <a:spcPts val="1000"/>
              </a:spcBef>
              <a:defRPr sz="1600">
                <a:latin typeface="Calibri"/>
                <a:ea typeface="Calibri"/>
                <a:cs typeface="Calibri"/>
                <a:sym typeface="Calibri"/>
              </a:defRPr>
            </a:lvl1pPr>
          </a:lstStyle>
          <a:p>
            <a:pPr algn="ctr"/>
            <a:r>
              <a:rPr b="1" i="1" dirty="0">
                <a:latin typeface="Bell MT" panose="02020503060305020303" pitchFamily="18" charset="77"/>
              </a:rPr>
              <a:t>NEGATIVE WORDCLOUD</a:t>
            </a:r>
          </a:p>
        </p:txBody>
      </p:sp>
      <p:pic>
        <p:nvPicPr>
          <p:cNvPr id="2" name="Image" descr="Image">
            <a:extLst>
              <a:ext uri="{FF2B5EF4-FFF2-40B4-BE49-F238E27FC236}">
                <a16:creationId xmlns:a16="http://schemas.microsoft.com/office/drawing/2014/main" id="{9323C86F-183F-A825-EBFA-EBF931AB53B3}"/>
              </a:ext>
            </a:extLst>
          </p:cNvPr>
          <p:cNvPicPr>
            <a:picLocks noChangeAspect="1"/>
          </p:cNvPicPr>
          <p:nvPr/>
        </p:nvPicPr>
        <p:blipFill>
          <a:blip r:embed="rId3"/>
          <a:stretch>
            <a:fillRect/>
          </a:stretch>
        </p:blipFill>
        <p:spPr>
          <a:xfrm>
            <a:off x="1840454" y="1983374"/>
            <a:ext cx="3816067" cy="3816066"/>
          </a:xfrm>
          <a:prstGeom prst="rect">
            <a:avLst/>
          </a:prstGeom>
          <a:ln w="12700">
            <a:solidFill>
              <a:srgbClr val="000000"/>
            </a:solidFill>
            <a:miter lim="400000"/>
          </a:ln>
        </p:spPr>
      </p:pic>
      <p:pic>
        <p:nvPicPr>
          <p:cNvPr id="4" name="Image" descr="Image">
            <a:extLst>
              <a:ext uri="{FF2B5EF4-FFF2-40B4-BE49-F238E27FC236}">
                <a16:creationId xmlns:a16="http://schemas.microsoft.com/office/drawing/2014/main" id="{CF64903E-457A-9974-1B42-30BB05CA070F}"/>
              </a:ext>
            </a:extLst>
          </p:cNvPr>
          <p:cNvPicPr>
            <a:picLocks noChangeAspect="1"/>
          </p:cNvPicPr>
          <p:nvPr/>
        </p:nvPicPr>
        <p:blipFill>
          <a:blip r:embed="rId4"/>
          <a:stretch>
            <a:fillRect/>
          </a:stretch>
        </p:blipFill>
        <p:spPr>
          <a:xfrm>
            <a:off x="6920647" y="1983374"/>
            <a:ext cx="3816067" cy="3816066"/>
          </a:xfrm>
          <a:prstGeom prst="rect">
            <a:avLst/>
          </a:prstGeom>
          <a:ln w="12700">
            <a:solidFill>
              <a:srgbClr val="000000"/>
            </a:solidFill>
            <a:miter lim="400000"/>
          </a:ln>
        </p:spPr>
      </p:pic>
    </p:spTree>
    <p:extLst>
      <p:ext uri="{BB962C8B-B14F-4D97-AF65-F5344CB8AC3E}">
        <p14:creationId xmlns:p14="http://schemas.microsoft.com/office/powerpoint/2010/main" val="16271082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7800000" scaled="0"/>
          <a:tileRect/>
        </a:gradFill>
        <a:effectLst/>
      </p:bgPr>
    </p:bg>
    <p:spTree>
      <p:nvGrpSpPr>
        <p:cNvPr id="1" name=""/>
        <p:cNvGrpSpPr/>
        <p:nvPr/>
      </p:nvGrpSpPr>
      <p:grpSpPr>
        <a:xfrm>
          <a:off x="0" y="0"/>
          <a:ext cx="0" cy="0"/>
          <a:chOff x="0" y="0"/>
          <a:chExt cx="0" cy="0"/>
        </a:xfrm>
      </p:grpSpPr>
      <p:sp>
        <p:nvSpPr>
          <p:cNvPr id="10" name="Google Shape;107;p3">
            <a:extLst>
              <a:ext uri="{FF2B5EF4-FFF2-40B4-BE49-F238E27FC236}">
                <a16:creationId xmlns:a16="http://schemas.microsoft.com/office/drawing/2014/main" id="{CEC658AD-250D-C948-6166-086EC7FEC010}"/>
              </a:ext>
            </a:extLst>
          </p:cNvPr>
          <p:cNvSpPr txBox="1"/>
          <p:nvPr/>
        </p:nvSpPr>
        <p:spPr>
          <a:xfrm>
            <a:off x="1276609" y="443008"/>
            <a:ext cx="9460105" cy="6155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indent="9525" algn="ctr">
              <a:defRPr sz="4000" b="1">
                <a:solidFill>
                  <a:srgbClr val="0070C0"/>
                </a:solidFill>
                <a:latin typeface="Bookman Old Style"/>
                <a:ea typeface="Bookman Old Style"/>
                <a:cs typeface="Bookman Old Style"/>
                <a:sym typeface="Bookman Old Style"/>
              </a:defRPr>
            </a:lvl1pPr>
          </a:lstStyle>
          <a:p>
            <a:r>
              <a:rPr lang="en-US" dirty="0">
                <a:latin typeface="Bell MT" panose="02020503060305020303" pitchFamily="18" charset="77"/>
              </a:rPr>
              <a:t>WORD EMBEDDINGS</a:t>
            </a:r>
          </a:p>
        </p:txBody>
      </p:sp>
      <p:sp>
        <p:nvSpPr>
          <p:cNvPr id="11" name="Google Shape;108;p3">
            <a:extLst>
              <a:ext uri="{FF2B5EF4-FFF2-40B4-BE49-F238E27FC236}">
                <a16:creationId xmlns:a16="http://schemas.microsoft.com/office/drawing/2014/main" id="{39EBEF1F-EAC9-8BD3-632D-615A4D5CFBA0}"/>
              </a:ext>
            </a:extLst>
          </p:cNvPr>
          <p:cNvSpPr/>
          <p:nvPr/>
        </p:nvSpPr>
        <p:spPr>
          <a:xfrm rot="10800000" flipH="1">
            <a:off x="2260875" y="1058561"/>
            <a:ext cx="7491572" cy="457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3600"/>
                </a:lnTo>
                <a:lnTo>
                  <a:pt x="21600" y="0"/>
                </a:lnTo>
                <a:lnTo>
                  <a:pt x="21600" y="18000"/>
                </a:lnTo>
                <a:lnTo>
                  <a:pt x="0" y="21600"/>
                </a:lnTo>
                <a:close/>
              </a:path>
            </a:pathLst>
          </a:custGeom>
          <a:solidFill>
            <a:schemeClr val="accent2"/>
          </a:solidFill>
          <a:ln>
            <a:solidFill>
              <a:schemeClr val="accent2"/>
            </a:solidFill>
          </a:ln>
        </p:spPr>
        <p:txBody>
          <a:bodyPr lIns="45719" rIns="45719"/>
          <a:lstStyle/>
          <a:p>
            <a:pPr>
              <a:defRPr sz="1300">
                <a:solidFill>
                  <a:srgbClr val="BE343A"/>
                </a:solidFill>
                <a:latin typeface="Calibri"/>
                <a:ea typeface="Calibri"/>
                <a:cs typeface="Calibri"/>
                <a:sym typeface="Calibri"/>
              </a:defRPr>
            </a:pPr>
            <a:endParaRPr/>
          </a:p>
        </p:txBody>
      </p:sp>
      <p:grpSp>
        <p:nvGrpSpPr>
          <p:cNvPr id="5" name="Diagram 7">
            <a:extLst>
              <a:ext uri="{FF2B5EF4-FFF2-40B4-BE49-F238E27FC236}">
                <a16:creationId xmlns:a16="http://schemas.microsoft.com/office/drawing/2014/main" id="{54BB1A70-A99F-ADD7-47F9-28B06E7F1FBE}"/>
              </a:ext>
            </a:extLst>
          </p:cNvPr>
          <p:cNvGrpSpPr/>
          <p:nvPr/>
        </p:nvGrpSpPr>
        <p:grpSpPr>
          <a:xfrm>
            <a:off x="2489155" y="1249176"/>
            <a:ext cx="7363480" cy="4755026"/>
            <a:chOff x="0" y="0"/>
            <a:chExt cx="7978444" cy="5157274"/>
          </a:xfrm>
        </p:grpSpPr>
        <p:sp>
          <p:nvSpPr>
            <p:cNvPr id="7" name="Shape">
              <a:extLst>
                <a:ext uri="{FF2B5EF4-FFF2-40B4-BE49-F238E27FC236}">
                  <a16:creationId xmlns:a16="http://schemas.microsoft.com/office/drawing/2014/main" id="{CE4612BC-646F-E4DC-C9D5-E277ABD59EDB}"/>
                </a:ext>
              </a:extLst>
            </p:cNvPr>
            <p:cNvSpPr/>
            <p:nvPr/>
          </p:nvSpPr>
          <p:spPr>
            <a:xfrm>
              <a:off x="10162" y="0"/>
              <a:ext cx="1083373" cy="5157275"/>
            </a:xfrm>
            <a:custGeom>
              <a:avLst/>
              <a:gdLst/>
              <a:ahLst/>
              <a:cxnLst>
                <a:cxn ang="0">
                  <a:pos x="wd2" y="hd2"/>
                </a:cxn>
                <a:cxn ang="5400000">
                  <a:pos x="wd2" y="hd2"/>
                </a:cxn>
                <a:cxn ang="10800000">
                  <a:pos x="wd2" y="hd2"/>
                </a:cxn>
                <a:cxn ang="16200000">
                  <a:pos x="wd2" y="hd2"/>
                </a:cxn>
              </a:cxnLst>
              <a:rect l="0" t="0" r="r" b="b"/>
              <a:pathLst>
                <a:path w="16257" h="21600" extrusionOk="0">
                  <a:moveTo>
                    <a:pt x="229" y="0"/>
                  </a:moveTo>
                  <a:cubicBezTo>
                    <a:pt x="21600" y="5965"/>
                    <a:pt x="21600" y="15635"/>
                    <a:pt x="229" y="21600"/>
                  </a:cubicBezTo>
                  <a:lnTo>
                    <a:pt x="0" y="21536"/>
                  </a:lnTo>
                  <a:cubicBezTo>
                    <a:pt x="21244" y="15607"/>
                    <a:pt x="21244" y="5993"/>
                    <a:pt x="0" y="64"/>
                  </a:cubicBezTo>
                  <a:close/>
                </a:path>
              </a:pathLst>
            </a:custGeom>
            <a:noFill/>
            <a:ln w="12700" cap="flat">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lim="800000"/>
            </a:ln>
            <a:effectLst/>
          </p:spPr>
          <p:txBody>
            <a:bodyPr wrap="square" lIns="45719" tIns="45719" rIns="45719" bIns="45719" numCol="1" anchor="t">
              <a:noAutofit/>
            </a:bodyPr>
            <a:lstStyle/>
            <a:p>
              <a:pPr>
                <a:defRPr sz="1800">
                  <a:latin typeface="Calibri"/>
                  <a:ea typeface="Calibri"/>
                  <a:cs typeface="Calibri"/>
                  <a:sym typeface="Calibri"/>
                </a:defRPr>
              </a:pPr>
              <a:endParaRPr/>
            </a:p>
          </p:txBody>
        </p:sp>
        <p:grpSp>
          <p:nvGrpSpPr>
            <p:cNvPr id="26" name="Group">
              <a:extLst>
                <a:ext uri="{FF2B5EF4-FFF2-40B4-BE49-F238E27FC236}">
                  <a16:creationId xmlns:a16="http://schemas.microsoft.com/office/drawing/2014/main" id="{F3C268C8-BEE8-322E-E362-B4D0E112EEFC}"/>
                </a:ext>
              </a:extLst>
            </p:cNvPr>
            <p:cNvGrpSpPr/>
            <p:nvPr/>
          </p:nvGrpSpPr>
          <p:grpSpPr>
            <a:xfrm>
              <a:off x="677332" y="411169"/>
              <a:ext cx="7301112" cy="1083734"/>
              <a:chOff x="0" y="0"/>
              <a:chExt cx="7301110" cy="1083732"/>
            </a:xfrm>
          </p:grpSpPr>
          <p:sp>
            <p:nvSpPr>
              <p:cNvPr id="36" name="Rectangle">
                <a:extLst>
                  <a:ext uri="{FF2B5EF4-FFF2-40B4-BE49-F238E27FC236}">
                    <a16:creationId xmlns:a16="http://schemas.microsoft.com/office/drawing/2014/main" id="{A16238CB-7A89-40AF-0DEB-E2DDA413B087}"/>
                  </a:ext>
                </a:extLst>
              </p:cNvPr>
              <p:cNvSpPr/>
              <p:nvPr/>
            </p:nvSpPr>
            <p:spPr>
              <a:xfrm>
                <a:off x="0" y="0"/>
                <a:ext cx="7301111" cy="1083733"/>
              </a:xfrm>
              <a:prstGeom prst="rect">
                <a:avLst/>
              </a:prstGeom>
              <a:solidFill>
                <a:schemeClr val="accent1"/>
              </a:solidFill>
              <a:ln w="12700" cap="flat">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400000"/>
              </a:ln>
              <a:effectLst/>
            </p:spPr>
            <p:txBody>
              <a:bodyPr wrap="square" lIns="45719" tIns="45719" rIns="45719" bIns="45719" numCol="1" anchor="ctr">
                <a:noAutofit/>
              </a:bodyPr>
              <a:lstStyle/>
              <a:p>
                <a:pPr defTabSz="2489200">
                  <a:lnSpc>
                    <a:spcPct val="90000"/>
                  </a:lnSpc>
                  <a:spcBef>
                    <a:spcPts val="700"/>
                  </a:spcBef>
                  <a:defRPr sz="1800">
                    <a:solidFill>
                      <a:srgbClr val="FFFFFF"/>
                    </a:solidFill>
                    <a:latin typeface="Calibri"/>
                    <a:ea typeface="Calibri"/>
                    <a:cs typeface="Calibri"/>
                    <a:sym typeface="Calibri"/>
                  </a:defRPr>
                </a:pPr>
                <a:endParaRPr/>
              </a:p>
            </p:txBody>
          </p:sp>
          <p:sp>
            <p:nvSpPr>
              <p:cNvPr id="37" name="Word2Vec">
                <a:extLst>
                  <a:ext uri="{FF2B5EF4-FFF2-40B4-BE49-F238E27FC236}">
                    <a16:creationId xmlns:a16="http://schemas.microsoft.com/office/drawing/2014/main" id="{93DE00EE-AC42-EEDB-23D9-F9DAE320EBD3}"/>
                  </a:ext>
                </a:extLst>
              </p:cNvPr>
              <p:cNvSpPr txBox="1"/>
              <p:nvPr/>
            </p:nvSpPr>
            <p:spPr>
              <a:xfrm>
                <a:off x="717972" y="46308"/>
                <a:ext cx="6583139" cy="991117"/>
              </a:xfrm>
              <a:prstGeom prst="rect">
                <a:avLst/>
              </a:prstGeom>
              <a:noFill/>
              <a:ln w="12700" cap="flat">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42239" tIns="142239" rIns="142239" bIns="142239" numCol="1" anchor="ctr">
                <a:spAutoFit/>
              </a:bodyPr>
              <a:lstStyle>
                <a:lvl1pPr defTabSz="2489200">
                  <a:lnSpc>
                    <a:spcPct val="90000"/>
                  </a:lnSpc>
                  <a:spcBef>
                    <a:spcPts val="2300"/>
                  </a:spcBef>
                  <a:defRPr sz="5600">
                    <a:solidFill>
                      <a:srgbClr val="FFFFFF"/>
                    </a:solidFill>
                    <a:latin typeface="Calibri"/>
                    <a:ea typeface="Calibri"/>
                    <a:cs typeface="Calibri"/>
                    <a:sym typeface="Calibri"/>
                  </a:defRPr>
                </a:lvl1pPr>
              </a:lstStyle>
              <a:p>
                <a:r>
                  <a:rPr dirty="0"/>
                  <a:t>Word2Vec</a:t>
                </a:r>
              </a:p>
            </p:txBody>
          </p:sp>
        </p:grpSp>
        <p:sp>
          <p:nvSpPr>
            <p:cNvPr id="27" name="Circle">
              <a:extLst>
                <a:ext uri="{FF2B5EF4-FFF2-40B4-BE49-F238E27FC236}">
                  <a16:creationId xmlns:a16="http://schemas.microsoft.com/office/drawing/2014/main" id="{F2EDA8B5-C34F-3866-CC6E-518856F843BC}"/>
                </a:ext>
              </a:extLst>
            </p:cNvPr>
            <p:cNvSpPr/>
            <p:nvPr/>
          </p:nvSpPr>
          <p:spPr>
            <a:xfrm>
              <a:off x="0" y="275703"/>
              <a:ext cx="1354666" cy="1354667"/>
            </a:xfrm>
            <a:prstGeom prst="ellipse">
              <a:avLst/>
            </a:prstGeom>
            <a:solidFill>
              <a:srgbClr val="FFFFFF"/>
            </a:solidFill>
            <a:ln w="12700" cap="flat">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400000"/>
            </a:ln>
            <a:effectLst/>
          </p:spPr>
          <p:txBody>
            <a:bodyPr wrap="square" lIns="45719" tIns="45719" rIns="45719" bIns="45719" numCol="1" anchor="t">
              <a:noAutofit/>
            </a:bodyPr>
            <a:lstStyle/>
            <a:p>
              <a:pPr>
                <a:defRPr sz="1800">
                  <a:latin typeface="Calibri"/>
                  <a:ea typeface="Calibri"/>
                  <a:cs typeface="Calibri"/>
                  <a:sym typeface="Calibri"/>
                </a:defRPr>
              </a:pPr>
              <a:endParaRPr/>
            </a:p>
          </p:txBody>
        </p:sp>
        <p:grpSp>
          <p:nvGrpSpPr>
            <p:cNvPr id="28" name="Group">
              <a:extLst>
                <a:ext uri="{FF2B5EF4-FFF2-40B4-BE49-F238E27FC236}">
                  <a16:creationId xmlns:a16="http://schemas.microsoft.com/office/drawing/2014/main" id="{20500CCE-7FF9-0160-2B92-C71E11D408C3}"/>
                </a:ext>
              </a:extLst>
            </p:cNvPr>
            <p:cNvGrpSpPr/>
            <p:nvPr/>
          </p:nvGrpSpPr>
          <p:grpSpPr>
            <a:xfrm>
              <a:off x="1071271" y="2036769"/>
              <a:ext cx="6907174" cy="1083734"/>
              <a:chOff x="0" y="0"/>
              <a:chExt cx="6907173" cy="1083732"/>
            </a:xfrm>
          </p:grpSpPr>
          <p:sp>
            <p:nvSpPr>
              <p:cNvPr id="34" name="Rectangle">
                <a:extLst>
                  <a:ext uri="{FF2B5EF4-FFF2-40B4-BE49-F238E27FC236}">
                    <a16:creationId xmlns:a16="http://schemas.microsoft.com/office/drawing/2014/main" id="{50FEB2A7-BE30-8FE6-4B7F-CB3226167AD5}"/>
                  </a:ext>
                </a:extLst>
              </p:cNvPr>
              <p:cNvSpPr/>
              <p:nvPr/>
            </p:nvSpPr>
            <p:spPr>
              <a:xfrm>
                <a:off x="0" y="0"/>
                <a:ext cx="6907173" cy="1083733"/>
              </a:xfrm>
              <a:prstGeom prst="rect">
                <a:avLst/>
              </a:prstGeom>
              <a:solidFill>
                <a:schemeClr val="accent1"/>
              </a:solidFill>
              <a:ln w="12700" cap="flat">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400000"/>
              </a:ln>
              <a:effectLst/>
            </p:spPr>
            <p:txBody>
              <a:bodyPr wrap="square" lIns="45719" tIns="45719" rIns="45719" bIns="45719" numCol="1" anchor="ctr">
                <a:noAutofit/>
              </a:bodyPr>
              <a:lstStyle/>
              <a:p>
                <a:pPr defTabSz="2489200">
                  <a:lnSpc>
                    <a:spcPct val="90000"/>
                  </a:lnSpc>
                  <a:spcBef>
                    <a:spcPts val="700"/>
                  </a:spcBef>
                  <a:defRPr sz="5600">
                    <a:solidFill>
                      <a:srgbClr val="FFFFFF"/>
                    </a:solidFill>
                    <a:latin typeface="Calibri"/>
                    <a:ea typeface="Calibri"/>
                    <a:cs typeface="Calibri"/>
                    <a:sym typeface="Calibri"/>
                  </a:defRPr>
                </a:pPr>
                <a:endParaRPr/>
              </a:p>
            </p:txBody>
          </p:sp>
          <p:sp>
            <p:nvSpPr>
              <p:cNvPr id="35" name="fastText">
                <a:extLst>
                  <a:ext uri="{FF2B5EF4-FFF2-40B4-BE49-F238E27FC236}">
                    <a16:creationId xmlns:a16="http://schemas.microsoft.com/office/drawing/2014/main" id="{81CEE12B-4D58-6910-D94C-DAAFB968D73A}"/>
                  </a:ext>
                </a:extLst>
              </p:cNvPr>
              <p:cNvSpPr txBox="1"/>
              <p:nvPr/>
            </p:nvSpPr>
            <p:spPr>
              <a:xfrm>
                <a:off x="717972" y="46308"/>
                <a:ext cx="6189202" cy="991117"/>
              </a:xfrm>
              <a:prstGeom prst="rect">
                <a:avLst/>
              </a:prstGeom>
              <a:noFill/>
              <a:ln w="12700" cap="flat">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42239" tIns="142239" rIns="142239" bIns="142239" numCol="1" anchor="ctr">
                <a:spAutoFit/>
              </a:bodyPr>
              <a:lstStyle>
                <a:lvl1pPr defTabSz="2489200">
                  <a:lnSpc>
                    <a:spcPct val="90000"/>
                  </a:lnSpc>
                  <a:spcBef>
                    <a:spcPts val="2300"/>
                  </a:spcBef>
                  <a:defRPr sz="5600">
                    <a:solidFill>
                      <a:srgbClr val="FFFFFF"/>
                    </a:solidFill>
                    <a:latin typeface="Calibri"/>
                    <a:ea typeface="Calibri"/>
                    <a:cs typeface="Calibri"/>
                    <a:sym typeface="Calibri"/>
                  </a:defRPr>
                </a:lvl1pPr>
              </a:lstStyle>
              <a:p>
                <a:r>
                  <a:rPr dirty="0" err="1"/>
                  <a:t>fastText</a:t>
                </a:r>
                <a:endParaRPr dirty="0"/>
              </a:p>
            </p:txBody>
          </p:sp>
        </p:grpSp>
        <p:sp>
          <p:nvSpPr>
            <p:cNvPr id="29" name="Circle">
              <a:extLst>
                <a:ext uri="{FF2B5EF4-FFF2-40B4-BE49-F238E27FC236}">
                  <a16:creationId xmlns:a16="http://schemas.microsoft.com/office/drawing/2014/main" id="{26BA4327-9999-68C6-4EB3-946377A97C9E}"/>
                </a:ext>
              </a:extLst>
            </p:cNvPr>
            <p:cNvSpPr/>
            <p:nvPr/>
          </p:nvSpPr>
          <p:spPr>
            <a:xfrm>
              <a:off x="393936" y="1901303"/>
              <a:ext cx="1354667" cy="1354667"/>
            </a:xfrm>
            <a:prstGeom prst="ellipse">
              <a:avLst/>
            </a:prstGeom>
            <a:solidFill>
              <a:srgbClr val="FFFFFF"/>
            </a:solidFill>
            <a:ln w="12700" cap="flat">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400000"/>
            </a:ln>
            <a:effectLst/>
          </p:spPr>
          <p:txBody>
            <a:bodyPr wrap="square" lIns="45719" tIns="45719" rIns="45719" bIns="45719" numCol="1" anchor="t">
              <a:noAutofit/>
            </a:bodyPr>
            <a:lstStyle/>
            <a:p>
              <a:pPr>
                <a:defRPr sz="1800">
                  <a:latin typeface="Calibri"/>
                  <a:ea typeface="Calibri"/>
                  <a:cs typeface="Calibri"/>
                  <a:sym typeface="Calibri"/>
                </a:defRPr>
              </a:pPr>
              <a:endParaRPr/>
            </a:p>
          </p:txBody>
        </p:sp>
        <p:grpSp>
          <p:nvGrpSpPr>
            <p:cNvPr id="30" name="Group">
              <a:extLst>
                <a:ext uri="{FF2B5EF4-FFF2-40B4-BE49-F238E27FC236}">
                  <a16:creationId xmlns:a16="http://schemas.microsoft.com/office/drawing/2014/main" id="{13FA15C7-7500-D3D1-DC89-8BABD17F305D}"/>
                </a:ext>
              </a:extLst>
            </p:cNvPr>
            <p:cNvGrpSpPr/>
            <p:nvPr/>
          </p:nvGrpSpPr>
          <p:grpSpPr>
            <a:xfrm>
              <a:off x="677332" y="3662369"/>
              <a:ext cx="7301112" cy="1083734"/>
              <a:chOff x="0" y="0"/>
              <a:chExt cx="7301110" cy="1083732"/>
            </a:xfrm>
          </p:grpSpPr>
          <p:sp>
            <p:nvSpPr>
              <p:cNvPr id="32" name="Rectangle">
                <a:extLst>
                  <a:ext uri="{FF2B5EF4-FFF2-40B4-BE49-F238E27FC236}">
                    <a16:creationId xmlns:a16="http://schemas.microsoft.com/office/drawing/2014/main" id="{0B984B7F-4EFA-8178-7D8F-CB48684AC99B}"/>
                  </a:ext>
                </a:extLst>
              </p:cNvPr>
              <p:cNvSpPr/>
              <p:nvPr/>
            </p:nvSpPr>
            <p:spPr>
              <a:xfrm>
                <a:off x="0" y="0"/>
                <a:ext cx="7301111" cy="1083733"/>
              </a:xfrm>
              <a:prstGeom prst="rect">
                <a:avLst/>
              </a:prstGeom>
              <a:solidFill>
                <a:schemeClr val="accent1"/>
              </a:solidFill>
              <a:ln w="12700" cap="flat">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400000"/>
              </a:ln>
              <a:effectLst/>
            </p:spPr>
            <p:txBody>
              <a:bodyPr wrap="square" lIns="45719" tIns="45719" rIns="45719" bIns="45719" numCol="1" anchor="ctr">
                <a:noAutofit/>
              </a:bodyPr>
              <a:lstStyle/>
              <a:p>
                <a:pPr defTabSz="2489200">
                  <a:lnSpc>
                    <a:spcPct val="90000"/>
                  </a:lnSpc>
                  <a:spcBef>
                    <a:spcPts val="700"/>
                  </a:spcBef>
                  <a:defRPr sz="1800">
                    <a:solidFill>
                      <a:srgbClr val="FFFFFF"/>
                    </a:solidFill>
                    <a:latin typeface="Calibri"/>
                    <a:ea typeface="Calibri"/>
                    <a:cs typeface="Calibri"/>
                    <a:sym typeface="Calibri"/>
                  </a:defRPr>
                </a:pPr>
                <a:endParaRPr/>
              </a:p>
            </p:txBody>
          </p:sp>
          <p:sp>
            <p:nvSpPr>
              <p:cNvPr id="33" name="Keras Embedding">
                <a:extLst>
                  <a:ext uri="{FF2B5EF4-FFF2-40B4-BE49-F238E27FC236}">
                    <a16:creationId xmlns:a16="http://schemas.microsoft.com/office/drawing/2014/main" id="{9276FF9E-2BC8-665B-0A6C-80B9BDE7B2C0}"/>
                  </a:ext>
                </a:extLst>
              </p:cNvPr>
              <p:cNvSpPr txBox="1"/>
              <p:nvPr/>
            </p:nvSpPr>
            <p:spPr>
              <a:xfrm>
                <a:off x="717972" y="46308"/>
                <a:ext cx="6583139" cy="991117"/>
              </a:xfrm>
              <a:prstGeom prst="rect">
                <a:avLst/>
              </a:prstGeom>
              <a:noFill/>
              <a:ln w="12700" cap="flat">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42239" tIns="142239" rIns="142239" bIns="142239" numCol="1" anchor="ctr">
                <a:spAutoFit/>
              </a:bodyPr>
              <a:lstStyle>
                <a:lvl1pPr defTabSz="2489200">
                  <a:lnSpc>
                    <a:spcPct val="90000"/>
                  </a:lnSpc>
                  <a:spcBef>
                    <a:spcPts val="2300"/>
                  </a:spcBef>
                  <a:defRPr sz="5600">
                    <a:solidFill>
                      <a:srgbClr val="FFFFFF"/>
                    </a:solidFill>
                    <a:latin typeface="Calibri"/>
                    <a:ea typeface="Calibri"/>
                    <a:cs typeface="Calibri"/>
                    <a:sym typeface="Calibri"/>
                  </a:defRPr>
                </a:lvl1pPr>
              </a:lstStyle>
              <a:p>
                <a:r>
                  <a:rPr dirty="0" err="1"/>
                  <a:t>Keras</a:t>
                </a:r>
                <a:r>
                  <a:rPr dirty="0"/>
                  <a:t> Embedding</a:t>
                </a:r>
              </a:p>
            </p:txBody>
          </p:sp>
        </p:grpSp>
        <p:sp>
          <p:nvSpPr>
            <p:cNvPr id="31" name="Circle">
              <a:extLst>
                <a:ext uri="{FF2B5EF4-FFF2-40B4-BE49-F238E27FC236}">
                  <a16:creationId xmlns:a16="http://schemas.microsoft.com/office/drawing/2014/main" id="{BAD90249-79FF-C506-BE87-0DD0BB50A10B}"/>
                </a:ext>
              </a:extLst>
            </p:cNvPr>
            <p:cNvSpPr/>
            <p:nvPr/>
          </p:nvSpPr>
          <p:spPr>
            <a:xfrm>
              <a:off x="0" y="3526903"/>
              <a:ext cx="1354666" cy="1354667"/>
            </a:xfrm>
            <a:prstGeom prst="ellipse">
              <a:avLst/>
            </a:prstGeom>
            <a:solidFill>
              <a:srgbClr val="FFFFFF"/>
            </a:solidFill>
            <a:ln w="12700" cap="flat">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400000"/>
            </a:ln>
            <a:effectLst/>
          </p:spPr>
          <p:txBody>
            <a:bodyPr wrap="square" lIns="45719" tIns="45719" rIns="45719" bIns="45719" numCol="1" anchor="t">
              <a:noAutofit/>
            </a:bodyPr>
            <a:lstStyle/>
            <a:p>
              <a:pPr>
                <a:defRPr sz="1800">
                  <a:latin typeface="Calibri"/>
                  <a:ea typeface="Calibri"/>
                  <a:cs typeface="Calibri"/>
                  <a:sym typeface="Calibri"/>
                </a:defRPr>
              </a:pPr>
              <a:endParaRPr/>
            </a:p>
          </p:txBody>
        </p:sp>
      </p:grpSp>
      <p:pic>
        <p:nvPicPr>
          <p:cNvPr id="38" name="Picture 5" descr="Picture 5">
            <a:extLst>
              <a:ext uri="{FF2B5EF4-FFF2-40B4-BE49-F238E27FC236}">
                <a16:creationId xmlns:a16="http://schemas.microsoft.com/office/drawing/2014/main" id="{E30D3F26-B26C-57BC-5B2D-4CD92090FED5}"/>
              </a:ext>
            </a:extLst>
          </p:cNvPr>
          <p:cNvPicPr>
            <a:picLocks noChangeAspect="1"/>
          </p:cNvPicPr>
          <p:nvPr/>
        </p:nvPicPr>
        <p:blipFill>
          <a:blip r:embed="rId3"/>
          <a:stretch>
            <a:fillRect/>
          </a:stretch>
        </p:blipFill>
        <p:spPr>
          <a:xfrm>
            <a:off x="2607085" y="1628275"/>
            <a:ext cx="999357" cy="999356"/>
          </a:xfrm>
          <a:prstGeom prst="rect">
            <a:avLst/>
          </a:prstGeom>
          <a:ln w="12700">
            <a:miter lim="400000"/>
          </a:ln>
        </p:spPr>
      </p:pic>
      <p:pic>
        <p:nvPicPr>
          <p:cNvPr id="39" name="Picture 6" descr="Picture 6">
            <a:extLst>
              <a:ext uri="{FF2B5EF4-FFF2-40B4-BE49-F238E27FC236}">
                <a16:creationId xmlns:a16="http://schemas.microsoft.com/office/drawing/2014/main" id="{661BD83C-F8D0-D207-B401-F38800A7359B}"/>
              </a:ext>
            </a:extLst>
          </p:cNvPr>
          <p:cNvPicPr>
            <a:picLocks noChangeAspect="1"/>
          </p:cNvPicPr>
          <p:nvPr/>
        </p:nvPicPr>
        <p:blipFill>
          <a:blip r:embed="rId4"/>
          <a:stretch>
            <a:fillRect/>
          </a:stretch>
        </p:blipFill>
        <p:spPr>
          <a:xfrm>
            <a:off x="2997118" y="3127997"/>
            <a:ext cx="997382" cy="997381"/>
          </a:xfrm>
          <a:prstGeom prst="rect">
            <a:avLst/>
          </a:prstGeom>
          <a:ln w="12700">
            <a:miter lim="400000"/>
          </a:ln>
        </p:spPr>
      </p:pic>
      <p:pic>
        <p:nvPicPr>
          <p:cNvPr id="40" name="Picture 8" descr="Picture 8">
            <a:extLst>
              <a:ext uri="{FF2B5EF4-FFF2-40B4-BE49-F238E27FC236}">
                <a16:creationId xmlns:a16="http://schemas.microsoft.com/office/drawing/2014/main" id="{8A29694B-EBD1-07A8-A693-AA29CE7475A0}"/>
              </a:ext>
            </a:extLst>
          </p:cNvPr>
          <p:cNvPicPr>
            <a:picLocks noChangeAspect="1"/>
          </p:cNvPicPr>
          <p:nvPr/>
        </p:nvPicPr>
        <p:blipFill>
          <a:blip r:embed="rId5"/>
          <a:stretch>
            <a:fillRect/>
          </a:stretch>
        </p:blipFill>
        <p:spPr>
          <a:xfrm>
            <a:off x="2607085" y="4625562"/>
            <a:ext cx="999869" cy="999869"/>
          </a:xfrm>
          <a:prstGeom prst="rect">
            <a:avLst/>
          </a:prstGeom>
          <a:ln w="12700">
            <a:miter lim="400000"/>
          </a:ln>
        </p:spPr>
      </p:pic>
    </p:spTree>
    <p:extLst>
      <p:ext uri="{BB962C8B-B14F-4D97-AF65-F5344CB8AC3E}">
        <p14:creationId xmlns:p14="http://schemas.microsoft.com/office/powerpoint/2010/main" val="16783714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07;p3">
            <a:extLst>
              <a:ext uri="{FF2B5EF4-FFF2-40B4-BE49-F238E27FC236}">
                <a16:creationId xmlns:a16="http://schemas.microsoft.com/office/drawing/2014/main" id="{CEC658AD-250D-C948-6166-086EC7FEC010}"/>
              </a:ext>
            </a:extLst>
          </p:cNvPr>
          <p:cNvSpPr txBox="1"/>
          <p:nvPr/>
        </p:nvSpPr>
        <p:spPr>
          <a:xfrm>
            <a:off x="294290" y="429975"/>
            <a:ext cx="11424744" cy="6155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9525" algn="ctr">
              <a:defRPr sz="4000" b="1">
                <a:solidFill>
                  <a:srgbClr val="0070C0"/>
                </a:solidFill>
                <a:latin typeface="Bookman Old Style"/>
                <a:ea typeface="Bookman Old Style"/>
                <a:cs typeface="Bookman Old Style"/>
                <a:sym typeface="Bookman Old Style"/>
              </a:defRPr>
            </a:lvl1pPr>
          </a:lstStyle>
          <a:p>
            <a:r>
              <a:rPr lang="en-US" dirty="0">
                <a:latin typeface="Bell MT" panose="02020503060305020303" pitchFamily="18" charset="77"/>
              </a:rPr>
              <a:t>Word2Vec</a:t>
            </a:r>
          </a:p>
        </p:txBody>
      </p:sp>
      <p:sp>
        <p:nvSpPr>
          <p:cNvPr id="11" name="Google Shape;108;p3">
            <a:extLst>
              <a:ext uri="{FF2B5EF4-FFF2-40B4-BE49-F238E27FC236}">
                <a16:creationId xmlns:a16="http://schemas.microsoft.com/office/drawing/2014/main" id="{39EBEF1F-EAC9-8BD3-632D-615A4D5CFBA0}"/>
              </a:ext>
            </a:extLst>
          </p:cNvPr>
          <p:cNvSpPr/>
          <p:nvPr/>
        </p:nvSpPr>
        <p:spPr>
          <a:xfrm rot="10800000" flipH="1">
            <a:off x="2350214" y="1080963"/>
            <a:ext cx="7491572" cy="457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3600"/>
                </a:lnTo>
                <a:lnTo>
                  <a:pt x="21600" y="0"/>
                </a:lnTo>
                <a:lnTo>
                  <a:pt x="21600" y="18000"/>
                </a:lnTo>
                <a:lnTo>
                  <a:pt x="0" y="21600"/>
                </a:lnTo>
                <a:close/>
              </a:path>
            </a:pathLst>
          </a:custGeom>
          <a:solidFill>
            <a:schemeClr val="accent2"/>
          </a:solidFill>
          <a:ln>
            <a:solidFill>
              <a:schemeClr val="accent2"/>
            </a:solidFill>
          </a:ln>
        </p:spPr>
        <p:txBody>
          <a:bodyPr lIns="45719" rIns="45719"/>
          <a:lstStyle/>
          <a:p>
            <a:pPr>
              <a:defRPr sz="1300">
                <a:solidFill>
                  <a:srgbClr val="BE343A"/>
                </a:solidFill>
                <a:latin typeface="Calibri"/>
                <a:ea typeface="Calibri"/>
                <a:cs typeface="Calibri"/>
                <a:sym typeface="Calibri"/>
              </a:defRPr>
            </a:pPr>
            <a:endParaRPr/>
          </a:p>
        </p:txBody>
      </p:sp>
      <p:sp>
        <p:nvSpPr>
          <p:cNvPr id="5" name="TextBox 5">
            <a:extLst>
              <a:ext uri="{FF2B5EF4-FFF2-40B4-BE49-F238E27FC236}">
                <a16:creationId xmlns:a16="http://schemas.microsoft.com/office/drawing/2014/main" id="{217FA6FA-2316-C7C1-CD6F-0744FDF80B82}"/>
              </a:ext>
            </a:extLst>
          </p:cNvPr>
          <p:cNvSpPr txBox="1"/>
          <p:nvPr/>
        </p:nvSpPr>
        <p:spPr>
          <a:xfrm>
            <a:off x="6322019" y="1555150"/>
            <a:ext cx="5397015" cy="44606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285750" indent="-285750" algn="just">
              <a:lnSpc>
                <a:spcPct val="200000"/>
              </a:lnSpc>
              <a:buSzPct val="100000"/>
              <a:buFont typeface="Wingdings" pitchFamily="2" charset="2"/>
              <a:buChar char="§"/>
              <a:defRPr sz="1600">
                <a:latin typeface="Bookman Old Style"/>
                <a:ea typeface="Bookman Old Style"/>
                <a:cs typeface="Bookman Old Style"/>
                <a:sym typeface="Bookman Old Style"/>
              </a:defRPr>
            </a:pPr>
            <a:r>
              <a:rPr b="1" dirty="0">
                <a:latin typeface="Bell MT" panose="02020503060305020303" pitchFamily="18" charset="77"/>
              </a:rPr>
              <a:t>Word2Vec (Word to Vector) </a:t>
            </a:r>
            <a:r>
              <a:rPr dirty="0">
                <a:latin typeface="Bell MT" panose="02020503060305020303" pitchFamily="18" charset="77"/>
              </a:rPr>
              <a:t>is a prominent word embedding technique in natural language processing (NLP) that </a:t>
            </a:r>
            <a:r>
              <a:rPr b="1" dirty="0">
                <a:latin typeface="Bell MT" panose="02020503060305020303" pitchFamily="18" charset="77"/>
              </a:rPr>
              <a:t>expresses words as dense vectors</a:t>
            </a:r>
            <a:r>
              <a:rPr dirty="0">
                <a:latin typeface="Bell MT" panose="02020503060305020303" pitchFamily="18" charset="77"/>
              </a:rPr>
              <a:t> in a continuous vector space.</a:t>
            </a:r>
          </a:p>
          <a:p>
            <a:pPr marL="285750" indent="-285750" algn="just">
              <a:lnSpc>
                <a:spcPct val="200000"/>
              </a:lnSpc>
              <a:buSzPct val="100000"/>
              <a:buFont typeface="Wingdings" pitchFamily="2" charset="2"/>
              <a:buChar char="§"/>
              <a:defRPr sz="1600">
                <a:latin typeface="Bookman Old Style"/>
                <a:ea typeface="Bookman Old Style"/>
                <a:cs typeface="Bookman Old Style"/>
                <a:sym typeface="Bookman Old Style"/>
              </a:defRPr>
            </a:pPr>
            <a:r>
              <a:rPr dirty="0">
                <a:latin typeface="Bell MT" panose="02020503060305020303" pitchFamily="18" charset="77"/>
              </a:rPr>
              <a:t>Benefits of Using Word2Vec:</a:t>
            </a:r>
          </a:p>
          <a:p>
            <a:pPr marL="800100" lvl="1" indent="-342900" algn="just">
              <a:lnSpc>
                <a:spcPct val="200000"/>
              </a:lnSpc>
              <a:buSzPct val="100000"/>
              <a:buFont typeface="Arial" panose="020B0604020202020204" pitchFamily="34" charset="0"/>
              <a:buChar char="•"/>
              <a:defRPr sz="1600">
                <a:latin typeface="Bookman Old Style"/>
                <a:ea typeface="Bookman Old Style"/>
                <a:cs typeface="Bookman Old Style"/>
                <a:sym typeface="Bookman Old Style"/>
              </a:defRPr>
            </a:pPr>
            <a:r>
              <a:rPr dirty="0">
                <a:latin typeface="Bell MT" panose="02020503060305020303" pitchFamily="18" charset="77"/>
              </a:rPr>
              <a:t>Understanding Semantics</a:t>
            </a:r>
          </a:p>
          <a:p>
            <a:pPr marL="800100" lvl="1" indent="-342900" algn="just">
              <a:lnSpc>
                <a:spcPct val="200000"/>
              </a:lnSpc>
              <a:buSzPct val="100000"/>
              <a:buFont typeface="Arial" panose="020B0604020202020204" pitchFamily="34" charset="0"/>
              <a:buChar char="•"/>
              <a:defRPr sz="1600">
                <a:latin typeface="Bookman Old Style"/>
                <a:ea typeface="Bookman Old Style"/>
                <a:cs typeface="Bookman Old Style"/>
                <a:sym typeface="Bookman Old Style"/>
              </a:defRPr>
            </a:pPr>
            <a:r>
              <a:rPr dirty="0">
                <a:latin typeface="Bell MT" panose="02020503060305020303" pitchFamily="18" charset="77"/>
              </a:rPr>
              <a:t>Reduced Dimensionality</a:t>
            </a:r>
          </a:p>
          <a:p>
            <a:pPr marL="800100" lvl="1" indent="-342900" algn="just">
              <a:lnSpc>
                <a:spcPct val="200000"/>
              </a:lnSpc>
              <a:buSzPct val="100000"/>
              <a:buFont typeface="Arial" panose="020B0604020202020204" pitchFamily="34" charset="0"/>
              <a:buChar char="•"/>
              <a:defRPr sz="1600">
                <a:latin typeface="Bookman Old Style"/>
                <a:ea typeface="Bookman Old Style"/>
                <a:cs typeface="Bookman Old Style"/>
                <a:sym typeface="Bookman Old Style"/>
              </a:defRPr>
            </a:pPr>
            <a:r>
              <a:rPr dirty="0">
                <a:latin typeface="Bell MT" panose="02020503060305020303" pitchFamily="18" charset="77"/>
              </a:rPr>
              <a:t>Generalization</a:t>
            </a:r>
          </a:p>
          <a:p>
            <a:pPr marL="800100" lvl="1" indent="-342900" algn="just">
              <a:lnSpc>
                <a:spcPct val="200000"/>
              </a:lnSpc>
              <a:buSzPct val="100000"/>
              <a:buFont typeface="Arial" panose="020B0604020202020204" pitchFamily="34" charset="0"/>
              <a:buChar char="•"/>
              <a:defRPr sz="1600">
                <a:latin typeface="Bookman Old Style"/>
                <a:ea typeface="Bookman Old Style"/>
                <a:cs typeface="Bookman Old Style"/>
                <a:sym typeface="Bookman Old Style"/>
              </a:defRPr>
            </a:pPr>
            <a:r>
              <a:rPr dirty="0">
                <a:latin typeface="Bell MT" panose="02020503060305020303" pitchFamily="18" charset="77"/>
              </a:rPr>
              <a:t>Contextual Information</a:t>
            </a:r>
          </a:p>
        </p:txBody>
      </p:sp>
      <p:pic>
        <p:nvPicPr>
          <p:cNvPr id="6" name="Picture 6" descr="Picture 6">
            <a:extLst>
              <a:ext uri="{FF2B5EF4-FFF2-40B4-BE49-F238E27FC236}">
                <a16:creationId xmlns:a16="http://schemas.microsoft.com/office/drawing/2014/main" id="{42AADE66-716C-1486-40D0-513B25EF610B}"/>
              </a:ext>
            </a:extLst>
          </p:cNvPr>
          <p:cNvPicPr>
            <a:picLocks noChangeAspect="1"/>
          </p:cNvPicPr>
          <p:nvPr/>
        </p:nvPicPr>
        <p:blipFill>
          <a:blip r:embed="rId3"/>
          <a:stretch>
            <a:fillRect/>
          </a:stretch>
        </p:blipFill>
        <p:spPr>
          <a:xfrm>
            <a:off x="784265" y="1891044"/>
            <a:ext cx="5085717" cy="3788859"/>
          </a:xfrm>
          <a:prstGeom prst="rect">
            <a:avLst/>
          </a:prstGeom>
          <a:ln w="12700">
            <a:miter lim="400000"/>
          </a:ln>
        </p:spPr>
      </p:pic>
    </p:spTree>
    <p:extLst>
      <p:ext uri="{BB962C8B-B14F-4D97-AF65-F5344CB8AC3E}">
        <p14:creationId xmlns:p14="http://schemas.microsoft.com/office/powerpoint/2010/main" val="26684565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07;p3">
            <a:extLst>
              <a:ext uri="{FF2B5EF4-FFF2-40B4-BE49-F238E27FC236}">
                <a16:creationId xmlns:a16="http://schemas.microsoft.com/office/drawing/2014/main" id="{CEC658AD-250D-C948-6166-086EC7FEC010}"/>
              </a:ext>
            </a:extLst>
          </p:cNvPr>
          <p:cNvSpPr txBox="1"/>
          <p:nvPr/>
        </p:nvSpPr>
        <p:spPr>
          <a:xfrm>
            <a:off x="294290" y="429975"/>
            <a:ext cx="11424744" cy="6155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9525" algn="ctr">
              <a:defRPr sz="4000" b="1">
                <a:solidFill>
                  <a:srgbClr val="0070C0"/>
                </a:solidFill>
                <a:latin typeface="Bookman Old Style"/>
                <a:ea typeface="Bookman Old Style"/>
                <a:cs typeface="Bookman Old Style"/>
                <a:sym typeface="Bookman Old Style"/>
              </a:defRPr>
            </a:lvl1pPr>
          </a:lstStyle>
          <a:p>
            <a:r>
              <a:rPr lang="en-US" dirty="0" err="1">
                <a:latin typeface="Bell MT" panose="02020503060305020303" pitchFamily="18" charset="77"/>
              </a:rPr>
              <a:t>fastText</a:t>
            </a:r>
            <a:endParaRPr lang="en-US" dirty="0">
              <a:latin typeface="Bell MT" panose="02020503060305020303" pitchFamily="18" charset="77"/>
            </a:endParaRPr>
          </a:p>
        </p:txBody>
      </p:sp>
      <p:sp>
        <p:nvSpPr>
          <p:cNvPr id="11" name="Google Shape;108;p3">
            <a:extLst>
              <a:ext uri="{FF2B5EF4-FFF2-40B4-BE49-F238E27FC236}">
                <a16:creationId xmlns:a16="http://schemas.microsoft.com/office/drawing/2014/main" id="{39EBEF1F-EAC9-8BD3-632D-615A4D5CFBA0}"/>
              </a:ext>
            </a:extLst>
          </p:cNvPr>
          <p:cNvSpPr/>
          <p:nvPr/>
        </p:nvSpPr>
        <p:spPr>
          <a:xfrm rot="10800000" flipH="1">
            <a:off x="2350214" y="1080963"/>
            <a:ext cx="7491572" cy="457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3600"/>
                </a:lnTo>
                <a:lnTo>
                  <a:pt x="21600" y="0"/>
                </a:lnTo>
                <a:lnTo>
                  <a:pt x="21600" y="18000"/>
                </a:lnTo>
                <a:lnTo>
                  <a:pt x="0" y="21600"/>
                </a:lnTo>
                <a:close/>
              </a:path>
            </a:pathLst>
          </a:custGeom>
          <a:solidFill>
            <a:schemeClr val="accent2"/>
          </a:solidFill>
          <a:ln>
            <a:solidFill>
              <a:schemeClr val="accent2"/>
            </a:solidFill>
          </a:ln>
        </p:spPr>
        <p:txBody>
          <a:bodyPr lIns="45719" rIns="45719"/>
          <a:lstStyle/>
          <a:p>
            <a:pPr>
              <a:defRPr sz="1300">
                <a:solidFill>
                  <a:srgbClr val="BE343A"/>
                </a:solidFill>
                <a:latin typeface="Calibri"/>
                <a:ea typeface="Calibri"/>
                <a:cs typeface="Calibri"/>
                <a:sym typeface="Calibri"/>
              </a:defRPr>
            </a:pPr>
            <a:endParaRPr/>
          </a:p>
        </p:txBody>
      </p:sp>
      <p:sp>
        <p:nvSpPr>
          <p:cNvPr id="4" name="TextBox 5">
            <a:extLst>
              <a:ext uri="{FF2B5EF4-FFF2-40B4-BE49-F238E27FC236}">
                <a16:creationId xmlns:a16="http://schemas.microsoft.com/office/drawing/2014/main" id="{345465E9-1B47-A142-46B1-3B469935CC5D}"/>
              </a:ext>
            </a:extLst>
          </p:cNvPr>
          <p:cNvSpPr txBox="1"/>
          <p:nvPr/>
        </p:nvSpPr>
        <p:spPr>
          <a:xfrm>
            <a:off x="6415118" y="1242826"/>
            <a:ext cx="5303916" cy="49530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285750" indent="-285750" algn="just">
              <a:lnSpc>
                <a:spcPct val="200000"/>
              </a:lnSpc>
              <a:buSzPct val="100000"/>
              <a:buFont typeface="Wingdings" pitchFamily="2" charset="2"/>
              <a:buChar char="§"/>
              <a:defRPr sz="1600">
                <a:latin typeface="Bookman Old Style"/>
                <a:ea typeface="Bookman Old Style"/>
                <a:cs typeface="Bookman Old Style"/>
                <a:sym typeface="Bookman Old Style"/>
              </a:defRPr>
            </a:pPr>
            <a:r>
              <a:rPr lang="en-US" b="1" dirty="0" err="1">
                <a:latin typeface="Bell MT" panose="02020503060305020303" pitchFamily="18" charset="77"/>
              </a:rPr>
              <a:t>f</a:t>
            </a:r>
            <a:r>
              <a:rPr b="1" dirty="0" err="1">
                <a:latin typeface="Bell MT" panose="02020503060305020303" pitchFamily="18" charset="77"/>
              </a:rPr>
              <a:t>astText</a:t>
            </a:r>
            <a:r>
              <a:rPr b="1" dirty="0">
                <a:latin typeface="Bell MT" panose="02020503060305020303" pitchFamily="18" charset="77"/>
              </a:rPr>
              <a:t> </a:t>
            </a:r>
            <a:r>
              <a:rPr dirty="0">
                <a:latin typeface="Bell MT" panose="02020503060305020303" pitchFamily="18" charset="77"/>
              </a:rPr>
              <a:t>is an open-source, free, and lightweight software that enables users to learn text representations and text classifiers.</a:t>
            </a:r>
          </a:p>
          <a:p>
            <a:pPr marL="285750" indent="-285750" algn="just">
              <a:lnSpc>
                <a:spcPct val="200000"/>
              </a:lnSpc>
              <a:buSzPct val="100000"/>
              <a:buFont typeface="Wingdings" pitchFamily="2" charset="2"/>
              <a:buChar char="§"/>
              <a:defRPr sz="1600">
                <a:latin typeface="Bookman Old Style"/>
                <a:ea typeface="Bookman Old Style"/>
                <a:cs typeface="Bookman Old Style"/>
                <a:sym typeface="Bookman Old Style"/>
              </a:defRPr>
            </a:pPr>
            <a:r>
              <a:rPr b="1" dirty="0">
                <a:latin typeface="Bell MT" panose="02020503060305020303" pitchFamily="18" charset="77"/>
              </a:rPr>
              <a:t>Common Crawl </a:t>
            </a:r>
            <a:r>
              <a:rPr lang="en-US" b="1" dirty="0" err="1">
                <a:latin typeface="Bell MT" panose="02020503060305020303" pitchFamily="18" charset="77"/>
              </a:rPr>
              <a:t>f</a:t>
            </a:r>
            <a:r>
              <a:rPr b="1" dirty="0" err="1">
                <a:latin typeface="Bell MT" panose="02020503060305020303" pitchFamily="18" charset="77"/>
              </a:rPr>
              <a:t>astText</a:t>
            </a:r>
            <a:r>
              <a:rPr b="1" dirty="0">
                <a:latin typeface="Bell MT" panose="02020503060305020303" pitchFamily="18" charset="77"/>
              </a:rPr>
              <a:t> </a:t>
            </a:r>
            <a:r>
              <a:rPr dirty="0">
                <a:latin typeface="Bell MT" panose="02020503060305020303" pitchFamily="18" charset="77"/>
              </a:rPr>
              <a:t>refers to the usage of the </a:t>
            </a:r>
            <a:r>
              <a:rPr lang="en-US" dirty="0" err="1">
                <a:latin typeface="Bell MT" panose="02020503060305020303" pitchFamily="18" charset="77"/>
              </a:rPr>
              <a:t>f</a:t>
            </a:r>
            <a:r>
              <a:rPr dirty="0" err="1">
                <a:latin typeface="Bell MT" panose="02020503060305020303" pitchFamily="18" charset="77"/>
              </a:rPr>
              <a:t>astText</a:t>
            </a:r>
            <a:r>
              <a:rPr dirty="0">
                <a:latin typeface="Bell MT" panose="02020503060305020303" pitchFamily="18" charset="77"/>
              </a:rPr>
              <a:t> natural language processing toolkit to analyze and process text data taken from the </a:t>
            </a:r>
            <a:r>
              <a:rPr b="1" dirty="0">
                <a:latin typeface="Bell MT" panose="02020503060305020303" pitchFamily="18" charset="77"/>
              </a:rPr>
              <a:t>Common Crawl web dataset</a:t>
            </a:r>
            <a:r>
              <a:rPr dirty="0">
                <a:latin typeface="Bell MT" panose="02020503060305020303" pitchFamily="18" charset="77"/>
              </a:rPr>
              <a:t>, enabling a wide range of text-based applications such as web content classification and analysis.</a:t>
            </a:r>
          </a:p>
          <a:p>
            <a:pPr marL="285750" indent="-285750" algn="just">
              <a:lnSpc>
                <a:spcPct val="200000"/>
              </a:lnSpc>
              <a:buSzPct val="100000"/>
              <a:buFont typeface="Wingdings" pitchFamily="2" charset="2"/>
              <a:buChar char="§"/>
              <a:defRPr sz="1600">
                <a:latin typeface="Bookman Old Style"/>
                <a:ea typeface="Bookman Old Style"/>
                <a:cs typeface="Bookman Old Style"/>
                <a:sym typeface="Bookman Old Style"/>
              </a:defRPr>
            </a:pPr>
            <a:r>
              <a:rPr dirty="0">
                <a:latin typeface="Bell MT" panose="02020503060305020303" pitchFamily="18" charset="77"/>
              </a:rPr>
              <a:t>On </a:t>
            </a:r>
            <a:r>
              <a:rPr b="1" dirty="0">
                <a:latin typeface="Bell MT" panose="02020503060305020303" pitchFamily="18" charset="77"/>
              </a:rPr>
              <a:t>Common Crawl</a:t>
            </a:r>
            <a:r>
              <a:rPr dirty="0">
                <a:latin typeface="Bell MT" panose="02020503060305020303" pitchFamily="18" charset="77"/>
              </a:rPr>
              <a:t>, 2 </a:t>
            </a:r>
            <a:r>
              <a:rPr lang="en-US" dirty="0">
                <a:latin typeface="Bell MT" panose="02020503060305020303" pitchFamily="18" charset="77"/>
              </a:rPr>
              <a:t>M</a:t>
            </a:r>
            <a:r>
              <a:rPr dirty="0">
                <a:latin typeface="Bell MT" panose="02020503060305020303" pitchFamily="18" charset="77"/>
              </a:rPr>
              <a:t>illion word vectors were learned </a:t>
            </a:r>
            <a:r>
              <a:rPr b="1" dirty="0">
                <a:latin typeface="Bell MT" panose="02020503060305020303" pitchFamily="18" charset="77"/>
              </a:rPr>
              <a:t>using sub</a:t>
            </a:r>
            <a:r>
              <a:rPr lang="en-US" b="1" dirty="0">
                <a:latin typeface="Bell MT" panose="02020503060305020303" pitchFamily="18" charset="77"/>
              </a:rPr>
              <a:t>-</a:t>
            </a:r>
            <a:r>
              <a:rPr b="1" dirty="0">
                <a:latin typeface="Bell MT" panose="02020503060305020303" pitchFamily="18" charset="77"/>
              </a:rPr>
              <a:t>word information </a:t>
            </a:r>
            <a:r>
              <a:rPr dirty="0">
                <a:latin typeface="Bell MT" panose="02020503060305020303" pitchFamily="18" charset="77"/>
              </a:rPr>
              <a:t>(600B tokens).</a:t>
            </a:r>
          </a:p>
        </p:txBody>
      </p:sp>
      <p:pic>
        <p:nvPicPr>
          <p:cNvPr id="7" name="Picture 6" descr="Picture 6">
            <a:extLst>
              <a:ext uri="{FF2B5EF4-FFF2-40B4-BE49-F238E27FC236}">
                <a16:creationId xmlns:a16="http://schemas.microsoft.com/office/drawing/2014/main" id="{E646411D-D59C-BAAF-2DC1-C19B58AE0203}"/>
              </a:ext>
            </a:extLst>
          </p:cNvPr>
          <p:cNvPicPr>
            <a:picLocks noChangeAspect="1"/>
          </p:cNvPicPr>
          <p:nvPr/>
        </p:nvPicPr>
        <p:blipFill>
          <a:blip r:embed="rId3"/>
          <a:stretch>
            <a:fillRect/>
          </a:stretch>
        </p:blipFill>
        <p:spPr>
          <a:xfrm>
            <a:off x="499707" y="1989269"/>
            <a:ext cx="5506955" cy="3460203"/>
          </a:xfrm>
          <a:prstGeom prst="rect">
            <a:avLst/>
          </a:prstGeom>
          <a:ln w="12700">
            <a:miter lim="400000"/>
          </a:ln>
        </p:spPr>
      </p:pic>
    </p:spTree>
    <p:extLst>
      <p:ext uri="{BB962C8B-B14F-4D97-AF65-F5344CB8AC3E}">
        <p14:creationId xmlns:p14="http://schemas.microsoft.com/office/powerpoint/2010/main" val="20049645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07;p3">
            <a:extLst>
              <a:ext uri="{FF2B5EF4-FFF2-40B4-BE49-F238E27FC236}">
                <a16:creationId xmlns:a16="http://schemas.microsoft.com/office/drawing/2014/main" id="{CEC658AD-250D-C948-6166-086EC7FEC010}"/>
              </a:ext>
            </a:extLst>
          </p:cNvPr>
          <p:cNvSpPr txBox="1"/>
          <p:nvPr/>
        </p:nvSpPr>
        <p:spPr>
          <a:xfrm>
            <a:off x="294290" y="429975"/>
            <a:ext cx="11424744" cy="6155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9525" algn="ctr">
              <a:defRPr sz="4000" b="1">
                <a:solidFill>
                  <a:srgbClr val="0070C0"/>
                </a:solidFill>
                <a:latin typeface="Bookman Old Style"/>
                <a:ea typeface="Bookman Old Style"/>
                <a:cs typeface="Bookman Old Style"/>
                <a:sym typeface="Bookman Old Style"/>
              </a:defRPr>
            </a:lvl1pPr>
          </a:lstStyle>
          <a:p>
            <a:r>
              <a:rPr lang="en-US" dirty="0" err="1">
                <a:latin typeface="Bell MT" panose="02020503060305020303" pitchFamily="18" charset="77"/>
              </a:rPr>
              <a:t>Keras</a:t>
            </a:r>
            <a:r>
              <a:rPr lang="en-US" dirty="0">
                <a:latin typeface="Bell MT" panose="02020503060305020303" pitchFamily="18" charset="77"/>
              </a:rPr>
              <a:t> Embedding Layer</a:t>
            </a:r>
          </a:p>
        </p:txBody>
      </p:sp>
      <p:sp>
        <p:nvSpPr>
          <p:cNvPr id="11" name="Google Shape;108;p3">
            <a:extLst>
              <a:ext uri="{FF2B5EF4-FFF2-40B4-BE49-F238E27FC236}">
                <a16:creationId xmlns:a16="http://schemas.microsoft.com/office/drawing/2014/main" id="{39EBEF1F-EAC9-8BD3-632D-615A4D5CFBA0}"/>
              </a:ext>
            </a:extLst>
          </p:cNvPr>
          <p:cNvSpPr/>
          <p:nvPr/>
        </p:nvSpPr>
        <p:spPr>
          <a:xfrm rot="10800000" flipH="1">
            <a:off x="2350214" y="1080963"/>
            <a:ext cx="7491572" cy="457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3600"/>
                </a:lnTo>
                <a:lnTo>
                  <a:pt x="21600" y="0"/>
                </a:lnTo>
                <a:lnTo>
                  <a:pt x="21600" y="18000"/>
                </a:lnTo>
                <a:lnTo>
                  <a:pt x="0" y="21600"/>
                </a:lnTo>
                <a:close/>
              </a:path>
            </a:pathLst>
          </a:custGeom>
          <a:solidFill>
            <a:schemeClr val="accent2"/>
          </a:solidFill>
          <a:ln>
            <a:solidFill>
              <a:schemeClr val="accent2"/>
            </a:solidFill>
          </a:ln>
        </p:spPr>
        <p:txBody>
          <a:bodyPr lIns="45719" rIns="45719"/>
          <a:lstStyle/>
          <a:p>
            <a:pPr>
              <a:defRPr sz="1300">
                <a:solidFill>
                  <a:srgbClr val="BE343A"/>
                </a:solidFill>
                <a:latin typeface="Calibri"/>
                <a:ea typeface="Calibri"/>
                <a:cs typeface="Calibri"/>
                <a:sym typeface="Calibri"/>
              </a:defRPr>
            </a:pPr>
            <a:endParaRPr/>
          </a:p>
        </p:txBody>
      </p:sp>
      <p:sp>
        <p:nvSpPr>
          <p:cNvPr id="2" name="TextBox 8">
            <a:extLst>
              <a:ext uri="{FF2B5EF4-FFF2-40B4-BE49-F238E27FC236}">
                <a16:creationId xmlns:a16="http://schemas.microsoft.com/office/drawing/2014/main" id="{6210D156-BAB5-47CA-44A4-FD39C344884F}"/>
              </a:ext>
            </a:extLst>
          </p:cNvPr>
          <p:cNvSpPr txBox="1"/>
          <p:nvPr/>
        </p:nvSpPr>
        <p:spPr>
          <a:xfrm>
            <a:off x="5487599" y="1162119"/>
            <a:ext cx="6231435" cy="54455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285750" indent="-285750" algn="just">
              <a:lnSpc>
                <a:spcPct val="200000"/>
              </a:lnSpc>
              <a:buSzPct val="100000"/>
              <a:buFont typeface="Wingdings" pitchFamily="2" charset="2"/>
              <a:buChar char="§"/>
              <a:defRPr sz="1600">
                <a:latin typeface="Bookman Old Style"/>
                <a:ea typeface="Bookman Old Style"/>
                <a:cs typeface="Bookman Old Style"/>
                <a:sym typeface="Bookman Old Style"/>
              </a:defRPr>
            </a:pPr>
            <a:r>
              <a:rPr dirty="0" err="1">
                <a:latin typeface="Bell MT" panose="02020503060305020303" pitchFamily="18" charset="77"/>
              </a:rPr>
              <a:t>Keras</a:t>
            </a:r>
            <a:r>
              <a:rPr dirty="0">
                <a:latin typeface="Bell MT" panose="02020503060305020303" pitchFamily="18" charset="77"/>
              </a:rPr>
              <a:t> provides an Embedding layer for neural networks using text data. It requires integer encoding of the input data, so that each word is represented by a unique integer.</a:t>
            </a:r>
          </a:p>
          <a:p>
            <a:pPr marL="285750" indent="-285750" algn="just">
              <a:lnSpc>
                <a:spcPct val="200000"/>
              </a:lnSpc>
              <a:buSzPct val="100000"/>
              <a:buFont typeface="Wingdings" pitchFamily="2" charset="2"/>
              <a:buChar char="§"/>
              <a:defRPr sz="1600">
                <a:latin typeface="Bookman Old Style"/>
                <a:ea typeface="Bookman Old Style"/>
                <a:cs typeface="Bookman Old Style"/>
                <a:sym typeface="Bookman Old Style"/>
              </a:defRPr>
            </a:pPr>
            <a:r>
              <a:rPr dirty="0">
                <a:latin typeface="Bell MT" panose="02020503060305020303" pitchFamily="18" charset="77"/>
              </a:rPr>
              <a:t>It is a versatile layer that may be utilized in a variety of ways, including:</a:t>
            </a:r>
          </a:p>
          <a:p>
            <a:pPr marL="742950" lvl="1" indent="-285750" algn="just">
              <a:lnSpc>
                <a:spcPct val="200000"/>
              </a:lnSpc>
              <a:buSzPct val="100000"/>
              <a:buFont typeface="Arial" panose="020B0604020202020204" pitchFamily="34" charset="0"/>
              <a:buChar char="•"/>
              <a:defRPr sz="1600">
                <a:latin typeface="Bookman Old Style"/>
                <a:ea typeface="Bookman Old Style"/>
                <a:cs typeface="Bookman Old Style"/>
                <a:sym typeface="Bookman Old Style"/>
              </a:defRPr>
            </a:pPr>
            <a:r>
              <a:rPr lang="en-US" dirty="0">
                <a:latin typeface="Bell MT" panose="02020503060305020303" pitchFamily="18" charset="77"/>
              </a:rPr>
              <a:t>L</a:t>
            </a:r>
            <a:r>
              <a:rPr dirty="0">
                <a:latin typeface="Bell MT" panose="02020503060305020303" pitchFamily="18" charset="77"/>
              </a:rPr>
              <a:t>earning a word embedding that can be saved and reused in another model later.</a:t>
            </a:r>
          </a:p>
          <a:p>
            <a:pPr marL="742950" lvl="1" indent="-285750" algn="just">
              <a:lnSpc>
                <a:spcPct val="200000"/>
              </a:lnSpc>
              <a:buSzPct val="100000"/>
              <a:buFont typeface="Arial" panose="020B0604020202020204" pitchFamily="34" charset="0"/>
              <a:buChar char="•"/>
              <a:defRPr sz="1600">
                <a:latin typeface="Bookman Old Style"/>
                <a:ea typeface="Bookman Old Style"/>
                <a:cs typeface="Bookman Old Style"/>
                <a:sym typeface="Bookman Old Style"/>
              </a:defRPr>
            </a:pPr>
            <a:r>
              <a:rPr lang="en-US" dirty="0">
                <a:latin typeface="Bell MT" panose="02020503060305020303" pitchFamily="18" charset="77"/>
              </a:rPr>
              <a:t>C</a:t>
            </a:r>
            <a:r>
              <a:rPr dirty="0">
                <a:latin typeface="Bell MT" panose="02020503060305020303" pitchFamily="18" charset="77"/>
              </a:rPr>
              <a:t>an be utilized in a deep learning model, where the embedding is taught alongside the model.</a:t>
            </a:r>
          </a:p>
          <a:p>
            <a:pPr marL="742950" lvl="1" indent="-285750" algn="just">
              <a:lnSpc>
                <a:spcPct val="200000"/>
              </a:lnSpc>
              <a:buSzPct val="100000"/>
              <a:buFont typeface="Arial" panose="020B0604020202020204" pitchFamily="34" charset="0"/>
              <a:buChar char="•"/>
              <a:defRPr sz="1600">
                <a:latin typeface="Bookman Old Style"/>
                <a:ea typeface="Bookman Old Style"/>
                <a:cs typeface="Bookman Old Style"/>
                <a:sym typeface="Bookman Old Style"/>
              </a:defRPr>
            </a:pPr>
            <a:r>
              <a:rPr lang="en-US" dirty="0">
                <a:latin typeface="Bell MT" panose="02020503060305020303" pitchFamily="18" charset="77"/>
              </a:rPr>
              <a:t>C</a:t>
            </a:r>
            <a:r>
              <a:rPr dirty="0">
                <a:latin typeface="Bell MT" panose="02020503060305020303" pitchFamily="18" charset="77"/>
              </a:rPr>
              <a:t>apable of loading a pre-trained word embedding model, which is a sort of transfer learning.</a:t>
            </a:r>
          </a:p>
        </p:txBody>
      </p:sp>
      <p:pic>
        <p:nvPicPr>
          <p:cNvPr id="3" name="Picture 2" descr="Picture 2">
            <a:extLst>
              <a:ext uri="{FF2B5EF4-FFF2-40B4-BE49-F238E27FC236}">
                <a16:creationId xmlns:a16="http://schemas.microsoft.com/office/drawing/2014/main" id="{12ECF1AF-0067-4D06-0A56-43B694AEF6B9}"/>
              </a:ext>
            </a:extLst>
          </p:cNvPr>
          <p:cNvPicPr>
            <a:picLocks noChangeAspect="1"/>
          </p:cNvPicPr>
          <p:nvPr/>
        </p:nvPicPr>
        <p:blipFill>
          <a:blip r:embed="rId3"/>
          <a:stretch>
            <a:fillRect/>
          </a:stretch>
        </p:blipFill>
        <p:spPr>
          <a:xfrm>
            <a:off x="472966" y="2078989"/>
            <a:ext cx="4622156" cy="3199133"/>
          </a:xfrm>
          <a:prstGeom prst="rect">
            <a:avLst/>
          </a:prstGeom>
          <a:ln w="12700">
            <a:miter lim="400000"/>
          </a:ln>
        </p:spPr>
      </p:pic>
    </p:spTree>
    <p:extLst>
      <p:ext uri="{BB962C8B-B14F-4D97-AF65-F5344CB8AC3E}">
        <p14:creationId xmlns:p14="http://schemas.microsoft.com/office/powerpoint/2010/main" val="26330832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TextBox 2"/>
          <p:cNvSpPr txBox="1"/>
          <p:nvPr/>
        </p:nvSpPr>
        <p:spPr>
          <a:xfrm>
            <a:off x="2413363" y="2705725"/>
            <a:ext cx="7365274" cy="14465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indent="9525" algn="ctr">
              <a:defRPr sz="4000" b="1">
                <a:solidFill>
                  <a:srgbClr val="0070C0"/>
                </a:solidFill>
                <a:latin typeface="Bookman Old Style"/>
                <a:ea typeface="Bookman Old Style"/>
                <a:cs typeface="Bookman Old Style"/>
                <a:sym typeface="Bookman Old Style"/>
              </a:defRPr>
            </a:lvl1pPr>
          </a:lstStyle>
          <a:p>
            <a:r>
              <a:rPr lang="en-US" sz="4400" dirty="0">
                <a:latin typeface="Bell MT" panose="02020503060305020303" pitchFamily="18" charset="77"/>
              </a:rPr>
              <a:t>Why three types of Embeddings?</a:t>
            </a:r>
          </a:p>
        </p:txBody>
      </p:sp>
      <p:grpSp>
        <p:nvGrpSpPr>
          <p:cNvPr id="2" name="Google Shape;179;p10">
            <a:extLst>
              <a:ext uri="{FF2B5EF4-FFF2-40B4-BE49-F238E27FC236}">
                <a16:creationId xmlns:a16="http://schemas.microsoft.com/office/drawing/2014/main" id="{54AA96A8-A372-3643-B2EF-AD5F0DDAC8FB}"/>
              </a:ext>
            </a:extLst>
          </p:cNvPr>
          <p:cNvGrpSpPr/>
          <p:nvPr/>
        </p:nvGrpSpPr>
        <p:grpSpPr>
          <a:xfrm>
            <a:off x="1860347" y="2002894"/>
            <a:ext cx="8471306" cy="2852211"/>
            <a:chOff x="610009" y="0"/>
            <a:chExt cx="7830809" cy="2546101"/>
          </a:xfrm>
        </p:grpSpPr>
        <p:sp>
          <p:nvSpPr>
            <p:cNvPr id="3" name="Google Shape;180;p10">
              <a:extLst>
                <a:ext uri="{FF2B5EF4-FFF2-40B4-BE49-F238E27FC236}">
                  <a16:creationId xmlns:a16="http://schemas.microsoft.com/office/drawing/2014/main" id="{84279D52-D2A6-B05F-9331-21A4715D5A30}"/>
                </a:ext>
              </a:extLst>
            </p:cNvPr>
            <p:cNvSpPr/>
            <p:nvPr/>
          </p:nvSpPr>
          <p:spPr>
            <a:xfrm>
              <a:off x="7710513" y="0"/>
              <a:ext cx="730305" cy="9275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935"/>
                  </a:lnTo>
                  <a:lnTo>
                    <a:pt x="20695" y="935"/>
                  </a:lnTo>
                  <a:lnTo>
                    <a:pt x="20695" y="21600"/>
                  </a:lnTo>
                  <a:lnTo>
                    <a:pt x="21600" y="21600"/>
                  </a:lnTo>
                  <a:lnTo>
                    <a:pt x="21600" y="0"/>
                  </a:lnTo>
                  <a:close/>
                </a:path>
              </a:pathLst>
            </a:custGeom>
            <a:solidFill>
              <a:schemeClr val="accent2"/>
            </a:solidFill>
            <a:ln w="9525" cap="flat">
              <a:solidFill>
                <a:schemeClr val="accent2"/>
              </a:solidFill>
              <a:prstDash val="solid"/>
              <a:round/>
            </a:ln>
            <a:effectLst/>
          </p:spPr>
          <p:txBody>
            <a:bodyPr wrap="square" lIns="45719" tIns="45719" rIns="45719" bIns="45719" numCol="1" anchor="t">
              <a:noAutofit/>
            </a:bodyPr>
            <a:lstStyle/>
            <a:p>
              <a:pPr>
                <a:defRPr sz="1100">
                  <a:latin typeface="Calibri"/>
                  <a:ea typeface="Calibri"/>
                  <a:cs typeface="Calibri"/>
                  <a:sym typeface="Calibri"/>
                </a:defRPr>
              </a:pPr>
              <a:endParaRPr/>
            </a:p>
          </p:txBody>
        </p:sp>
        <p:sp>
          <p:nvSpPr>
            <p:cNvPr id="4" name="Google Shape;181;p10">
              <a:extLst>
                <a:ext uri="{FF2B5EF4-FFF2-40B4-BE49-F238E27FC236}">
                  <a16:creationId xmlns:a16="http://schemas.microsoft.com/office/drawing/2014/main" id="{22B56DC1-9968-2498-397A-D91C9888E356}"/>
                </a:ext>
              </a:extLst>
            </p:cNvPr>
            <p:cNvSpPr/>
            <p:nvPr/>
          </p:nvSpPr>
          <p:spPr>
            <a:xfrm>
              <a:off x="610009" y="1618536"/>
              <a:ext cx="730305" cy="927565"/>
            </a:xfrm>
            <a:custGeom>
              <a:avLst/>
              <a:gdLst/>
              <a:ahLst/>
              <a:cxnLst>
                <a:cxn ang="0">
                  <a:pos x="wd2" y="hd2"/>
                </a:cxn>
                <a:cxn ang="5400000">
                  <a:pos x="wd2" y="hd2"/>
                </a:cxn>
                <a:cxn ang="10800000">
                  <a:pos x="wd2" y="hd2"/>
                </a:cxn>
                <a:cxn ang="16200000">
                  <a:pos x="wd2" y="hd2"/>
                </a:cxn>
              </a:cxnLst>
              <a:rect l="0" t="0" r="r" b="b"/>
              <a:pathLst>
                <a:path w="21600" h="21600" extrusionOk="0">
                  <a:moveTo>
                    <a:pt x="21600" y="20664"/>
                  </a:moveTo>
                  <a:lnTo>
                    <a:pt x="905" y="20664"/>
                  </a:lnTo>
                  <a:lnTo>
                    <a:pt x="905" y="0"/>
                  </a:lnTo>
                  <a:lnTo>
                    <a:pt x="0" y="0"/>
                  </a:lnTo>
                  <a:lnTo>
                    <a:pt x="0" y="21600"/>
                  </a:lnTo>
                  <a:lnTo>
                    <a:pt x="21600" y="21600"/>
                  </a:lnTo>
                  <a:lnTo>
                    <a:pt x="21600" y="20664"/>
                  </a:lnTo>
                  <a:close/>
                </a:path>
              </a:pathLst>
            </a:custGeom>
            <a:solidFill>
              <a:schemeClr val="accent2"/>
            </a:solidFill>
            <a:ln w="9525" cap="flat">
              <a:solidFill>
                <a:schemeClr val="accent2"/>
              </a:solidFill>
              <a:prstDash val="solid"/>
              <a:round/>
            </a:ln>
            <a:effectLst/>
          </p:spPr>
          <p:txBody>
            <a:bodyPr wrap="square" lIns="45719" tIns="45719" rIns="45719" bIns="45719" numCol="1" anchor="t">
              <a:noAutofit/>
            </a:bodyPr>
            <a:lstStyle/>
            <a:p>
              <a:pPr>
                <a:defRPr sz="1100">
                  <a:latin typeface="Calibri"/>
                  <a:ea typeface="Calibri"/>
                  <a:cs typeface="Calibri"/>
                  <a:sym typeface="Calibri"/>
                </a:defRPr>
              </a:pPr>
              <a:endParaRPr/>
            </a:p>
          </p:txBody>
        </p:sp>
      </p:grpSp>
      <p:pic>
        <p:nvPicPr>
          <p:cNvPr id="5" name="Picture 17" descr="Picture 17">
            <a:extLst>
              <a:ext uri="{FF2B5EF4-FFF2-40B4-BE49-F238E27FC236}">
                <a16:creationId xmlns:a16="http://schemas.microsoft.com/office/drawing/2014/main" id="{81DEC8E5-579E-470F-4DCB-A0712D2E33E2}"/>
              </a:ext>
            </a:extLst>
          </p:cNvPr>
          <p:cNvPicPr>
            <a:picLocks noChangeAspect="1"/>
          </p:cNvPicPr>
          <p:nvPr/>
        </p:nvPicPr>
        <p:blipFill>
          <a:blip r:embed="rId2"/>
          <a:stretch>
            <a:fillRect/>
          </a:stretch>
        </p:blipFill>
        <p:spPr>
          <a:xfrm>
            <a:off x="8465766" y="3379631"/>
            <a:ext cx="2941735" cy="2941735"/>
          </a:xfrm>
          <a:prstGeom prst="rect">
            <a:avLst/>
          </a:prstGeom>
          <a:ln w="12700">
            <a:miter lim="400000"/>
          </a:ln>
        </p:spPr>
      </p:pic>
    </p:spTree>
    <p:extLst>
      <p:ext uri="{BB962C8B-B14F-4D97-AF65-F5344CB8AC3E}">
        <p14:creationId xmlns:p14="http://schemas.microsoft.com/office/powerpoint/2010/main" val="103977083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4">
            <a:extLst>
              <a:ext uri="{FF2B5EF4-FFF2-40B4-BE49-F238E27FC236}">
                <a16:creationId xmlns:a16="http://schemas.microsoft.com/office/drawing/2014/main" id="{D0D2AC05-8049-29CD-FAD4-FB38BF08CE32}"/>
              </a:ext>
            </a:extLst>
          </p:cNvPr>
          <p:cNvSpPr txBox="1"/>
          <p:nvPr/>
        </p:nvSpPr>
        <p:spPr>
          <a:xfrm>
            <a:off x="742161" y="1392776"/>
            <a:ext cx="10529002" cy="44592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285750" lvl="2" indent="-285750" algn="just">
              <a:lnSpc>
                <a:spcPct val="200000"/>
              </a:lnSpc>
              <a:buSzPct val="100000"/>
              <a:buFont typeface="Wingdings" pitchFamily="2" charset="2"/>
              <a:buChar char="§"/>
              <a:defRPr sz="1800">
                <a:latin typeface="Bookman Old Style"/>
                <a:ea typeface="Bookman Old Style"/>
                <a:cs typeface="Bookman Old Style"/>
                <a:sym typeface="Bookman Old Style"/>
              </a:defRPr>
            </a:pPr>
            <a:r>
              <a:rPr sz="1600" dirty="0">
                <a:latin typeface="Bell MT" panose="02020503060305020303" pitchFamily="18" charset="77"/>
              </a:rPr>
              <a:t>The main objective of our project is to create </a:t>
            </a:r>
            <a:r>
              <a:rPr lang="en-US" sz="1600" dirty="0">
                <a:latin typeface="Bell MT" panose="02020503060305020303" pitchFamily="18" charset="77"/>
              </a:rPr>
              <a:t>an advanced and robust </a:t>
            </a:r>
            <a:r>
              <a:rPr lang="en-US" sz="1600" b="1" dirty="0">
                <a:latin typeface="Bell MT" panose="02020503060305020303" pitchFamily="18" charset="77"/>
              </a:rPr>
              <a:t>S</a:t>
            </a:r>
            <a:r>
              <a:rPr sz="1600" b="1" dirty="0">
                <a:latin typeface="Bell MT" panose="02020503060305020303" pitchFamily="18" charset="77"/>
              </a:rPr>
              <a:t>entiment </a:t>
            </a:r>
            <a:r>
              <a:rPr lang="en-US" sz="1600" b="1" dirty="0">
                <a:latin typeface="Bell MT" panose="02020503060305020303" pitchFamily="18" charset="77"/>
              </a:rPr>
              <a:t>A</a:t>
            </a:r>
            <a:r>
              <a:rPr sz="1600" b="1" dirty="0">
                <a:latin typeface="Bell MT" panose="02020503060305020303" pitchFamily="18" charset="77"/>
              </a:rPr>
              <a:t>nalysis model </a:t>
            </a:r>
            <a:r>
              <a:rPr sz="1600" dirty="0">
                <a:latin typeface="Bell MT" panose="02020503060305020303" pitchFamily="18" charset="77"/>
              </a:rPr>
              <a:t>using </a:t>
            </a:r>
            <a:r>
              <a:rPr lang="en-US" sz="1600" dirty="0">
                <a:latin typeface="Bell MT" panose="02020503060305020303" pitchFamily="18" charset="77"/>
              </a:rPr>
              <a:t>D</a:t>
            </a:r>
            <a:r>
              <a:rPr sz="1600" dirty="0">
                <a:latin typeface="Bell MT" panose="02020503060305020303" pitchFamily="18" charset="77"/>
              </a:rPr>
              <a:t>eep </a:t>
            </a:r>
            <a:r>
              <a:rPr lang="en-US" sz="1600" dirty="0">
                <a:latin typeface="Bell MT" panose="02020503060305020303" pitchFamily="18" charset="77"/>
              </a:rPr>
              <a:t>L</a:t>
            </a:r>
            <a:r>
              <a:rPr sz="1600" dirty="0">
                <a:latin typeface="Bell MT" panose="02020503060305020303" pitchFamily="18" charset="77"/>
              </a:rPr>
              <a:t>earning methods to gain insights from textual data. </a:t>
            </a:r>
          </a:p>
          <a:p>
            <a:pPr marL="285750" lvl="1" indent="-285750" algn="just">
              <a:lnSpc>
                <a:spcPct val="200000"/>
              </a:lnSpc>
              <a:buSzPct val="100000"/>
              <a:buFont typeface="Wingdings" pitchFamily="2" charset="2"/>
              <a:buChar char="§"/>
              <a:defRPr sz="1800">
                <a:latin typeface="Bookman Old Style"/>
                <a:ea typeface="Bookman Old Style"/>
                <a:cs typeface="Bookman Old Style"/>
                <a:sym typeface="Bookman Old Style"/>
              </a:defRPr>
            </a:pPr>
            <a:r>
              <a:rPr lang="en-US" sz="1600" dirty="0">
                <a:latin typeface="Bell MT" panose="02020503060305020303" pitchFamily="18" charset="77"/>
              </a:rPr>
              <a:t>Our project leverages the power of </a:t>
            </a:r>
            <a:r>
              <a:rPr lang="en-US" sz="1600" b="1" dirty="0">
                <a:latin typeface="Bell MT" panose="02020503060305020303" pitchFamily="18" charset="77"/>
              </a:rPr>
              <a:t>two diverse datasets</a:t>
            </a:r>
            <a:r>
              <a:rPr lang="en-US" sz="1600" dirty="0">
                <a:latin typeface="Bell MT" panose="02020503060305020303" pitchFamily="18" charset="77"/>
              </a:rPr>
              <a:t>, each offering unique insights and presenting distinct challenges. This approach ensures a comprehensive analysis that accommodates various linguistic styles and contexts.</a:t>
            </a:r>
            <a:endParaRPr sz="1600" dirty="0">
              <a:latin typeface="Bell MT" panose="02020503060305020303" pitchFamily="18" charset="77"/>
            </a:endParaRPr>
          </a:p>
          <a:p>
            <a:pPr marL="285750" lvl="1" indent="-285750" algn="just">
              <a:lnSpc>
                <a:spcPct val="200000"/>
              </a:lnSpc>
              <a:buSzPct val="100000"/>
              <a:buFont typeface="Wingdings" pitchFamily="2" charset="2"/>
              <a:buChar char="§"/>
              <a:defRPr sz="1800">
                <a:latin typeface="Bookman Old Style"/>
                <a:ea typeface="Bookman Old Style"/>
                <a:cs typeface="Bookman Old Style"/>
                <a:sym typeface="Bookman Old Style"/>
              </a:defRPr>
            </a:pPr>
            <a:r>
              <a:rPr lang="en-US" sz="1600" dirty="0">
                <a:latin typeface="Bell MT" panose="02020503060305020303" pitchFamily="18" charset="77"/>
              </a:rPr>
              <a:t>We employ </a:t>
            </a:r>
            <a:r>
              <a:rPr lang="en-US" sz="1600" b="1" dirty="0">
                <a:latin typeface="Bell MT" panose="02020503060305020303" pitchFamily="18" charset="77"/>
              </a:rPr>
              <a:t>three different types of embeddings </a:t>
            </a:r>
            <a:r>
              <a:rPr lang="en-US" sz="1600" dirty="0">
                <a:latin typeface="Bell MT" panose="02020503060305020303" pitchFamily="18" charset="77"/>
              </a:rPr>
              <a:t>to enrich our analysis. These embeddings add depth and nuance to the model, allowing it to understand and interpret textual data with a higher level of sophistication.</a:t>
            </a:r>
          </a:p>
          <a:p>
            <a:pPr marL="285750" lvl="1" indent="-285750" algn="just">
              <a:lnSpc>
                <a:spcPct val="200000"/>
              </a:lnSpc>
              <a:buSzPct val="100000"/>
              <a:buFont typeface="Wingdings" pitchFamily="2" charset="2"/>
              <a:buChar char="§"/>
              <a:defRPr sz="1800">
                <a:latin typeface="Bookman Old Style"/>
                <a:ea typeface="Bookman Old Style"/>
                <a:cs typeface="Bookman Old Style"/>
                <a:sym typeface="Bookman Old Style"/>
              </a:defRPr>
            </a:pPr>
            <a:r>
              <a:rPr sz="1600" dirty="0">
                <a:latin typeface="Bell MT" panose="02020503060305020303" pitchFamily="18" charset="77"/>
              </a:rPr>
              <a:t>We have developed two hybrid models.  </a:t>
            </a:r>
            <a:endParaRPr lang="en-US" sz="1600" dirty="0">
              <a:latin typeface="Bell MT" panose="02020503060305020303" pitchFamily="18" charset="77"/>
            </a:endParaRPr>
          </a:p>
          <a:p>
            <a:pPr marL="539750" lvl="4" indent="-285750" algn="just">
              <a:lnSpc>
                <a:spcPct val="200000"/>
              </a:lnSpc>
              <a:buSzPct val="100000"/>
              <a:buFont typeface="Arial" panose="020B0604020202020204" pitchFamily="34" charset="0"/>
              <a:buChar char="•"/>
              <a:defRPr sz="1800">
                <a:latin typeface="Bookman Old Style"/>
                <a:ea typeface="Bookman Old Style"/>
                <a:cs typeface="Bookman Old Style"/>
                <a:sym typeface="Bookman Old Style"/>
              </a:defRPr>
            </a:pPr>
            <a:r>
              <a:rPr lang="en-US" sz="1600" b="1" dirty="0">
                <a:latin typeface="Bell MT" panose="02020503060305020303" pitchFamily="18" charset="77"/>
              </a:rPr>
              <a:t>CNN-LSTM model</a:t>
            </a:r>
          </a:p>
          <a:p>
            <a:pPr marL="539750" lvl="3" indent="-285750" algn="just">
              <a:lnSpc>
                <a:spcPct val="200000"/>
              </a:lnSpc>
              <a:buSzPct val="100000"/>
              <a:buFont typeface="Arial" panose="020B0604020202020204" pitchFamily="34" charset="0"/>
              <a:buChar char="•"/>
              <a:defRPr sz="1800">
                <a:latin typeface="Bookman Old Style"/>
                <a:ea typeface="Bookman Old Style"/>
                <a:cs typeface="Bookman Old Style"/>
                <a:sym typeface="Bookman Old Style"/>
              </a:defRPr>
            </a:pPr>
            <a:r>
              <a:rPr lang="en-US" sz="1600" b="1" dirty="0">
                <a:latin typeface="Bell MT" panose="02020503060305020303" pitchFamily="18" charset="77"/>
              </a:rPr>
              <a:t>CNN-LSTM-Transformer model</a:t>
            </a:r>
          </a:p>
        </p:txBody>
      </p:sp>
      <p:sp>
        <p:nvSpPr>
          <p:cNvPr id="10" name="Google Shape;107;p3">
            <a:extLst>
              <a:ext uri="{FF2B5EF4-FFF2-40B4-BE49-F238E27FC236}">
                <a16:creationId xmlns:a16="http://schemas.microsoft.com/office/drawing/2014/main" id="{CEC658AD-250D-C948-6166-086EC7FEC010}"/>
              </a:ext>
            </a:extLst>
          </p:cNvPr>
          <p:cNvSpPr txBox="1"/>
          <p:nvPr/>
        </p:nvSpPr>
        <p:spPr>
          <a:xfrm>
            <a:off x="294290" y="429975"/>
            <a:ext cx="11424744" cy="6155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9525" algn="ctr">
              <a:defRPr sz="4000" b="1">
                <a:solidFill>
                  <a:srgbClr val="0070C0"/>
                </a:solidFill>
                <a:latin typeface="Bookman Old Style"/>
                <a:ea typeface="Bookman Old Style"/>
                <a:cs typeface="Bookman Old Style"/>
                <a:sym typeface="Bookman Old Style"/>
              </a:defRPr>
            </a:lvl1pPr>
          </a:lstStyle>
          <a:p>
            <a:r>
              <a:rPr dirty="0">
                <a:latin typeface="Bell MT" panose="02020503060305020303" pitchFamily="18" charset="77"/>
              </a:rPr>
              <a:t>INTRODUCTION</a:t>
            </a:r>
          </a:p>
        </p:txBody>
      </p:sp>
      <p:sp>
        <p:nvSpPr>
          <p:cNvPr id="11" name="Google Shape;108;p3">
            <a:extLst>
              <a:ext uri="{FF2B5EF4-FFF2-40B4-BE49-F238E27FC236}">
                <a16:creationId xmlns:a16="http://schemas.microsoft.com/office/drawing/2014/main" id="{39EBEF1F-EAC9-8BD3-632D-615A4D5CFBA0}"/>
              </a:ext>
            </a:extLst>
          </p:cNvPr>
          <p:cNvSpPr/>
          <p:nvPr/>
        </p:nvSpPr>
        <p:spPr>
          <a:xfrm rot="10800000" flipH="1">
            <a:off x="2350214" y="1080963"/>
            <a:ext cx="7491572" cy="457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3600"/>
                </a:lnTo>
                <a:lnTo>
                  <a:pt x="21600" y="0"/>
                </a:lnTo>
                <a:lnTo>
                  <a:pt x="21600" y="18000"/>
                </a:lnTo>
                <a:lnTo>
                  <a:pt x="0" y="21600"/>
                </a:lnTo>
                <a:close/>
              </a:path>
            </a:pathLst>
          </a:custGeom>
          <a:solidFill>
            <a:schemeClr val="accent2"/>
          </a:solidFill>
          <a:ln>
            <a:solidFill>
              <a:schemeClr val="accent2"/>
            </a:solidFill>
          </a:ln>
        </p:spPr>
        <p:txBody>
          <a:bodyPr lIns="45719" rIns="45719"/>
          <a:lstStyle/>
          <a:p>
            <a:pPr>
              <a:defRPr sz="1300">
                <a:solidFill>
                  <a:srgbClr val="BE343A"/>
                </a:solidFill>
                <a:latin typeface="Calibri"/>
                <a:ea typeface="Calibri"/>
                <a:cs typeface="Calibri"/>
                <a:sym typeface="Calibri"/>
              </a:defRPr>
            </a:pPr>
            <a:endParaRPr/>
          </a:p>
        </p:txBody>
      </p:sp>
    </p:spTree>
    <p:extLst>
      <p:ext uri="{BB962C8B-B14F-4D97-AF65-F5344CB8AC3E}">
        <p14:creationId xmlns:p14="http://schemas.microsoft.com/office/powerpoint/2010/main" val="10446200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07;p3">
            <a:extLst>
              <a:ext uri="{FF2B5EF4-FFF2-40B4-BE49-F238E27FC236}">
                <a16:creationId xmlns:a16="http://schemas.microsoft.com/office/drawing/2014/main" id="{CEC658AD-250D-C948-6166-086EC7FEC010}"/>
              </a:ext>
            </a:extLst>
          </p:cNvPr>
          <p:cNvSpPr txBox="1"/>
          <p:nvPr/>
        </p:nvSpPr>
        <p:spPr>
          <a:xfrm>
            <a:off x="294290" y="429975"/>
            <a:ext cx="11424744" cy="6155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9525" algn="ctr">
              <a:defRPr sz="4000" b="1">
                <a:solidFill>
                  <a:srgbClr val="0070C0"/>
                </a:solidFill>
                <a:latin typeface="Bookman Old Style"/>
                <a:ea typeface="Bookman Old Style"/>
                <a:cs typeface="Bookman Old Style"/>
                <a:sym typeface="Bookman Old Style"/>
              </a:defRPr>
            </a:lvl1pPr>
          </a:lstStyle>
          <a:p>
            <a:r>
              <a:rPr lang="en-US" dirty="0">
                <a:latin typeface="Bell MT" panose="02020503060305020303" pitchFamily="18" charset="77"/>
              </a:rPr>
              <a:t>Why three types of Embeddings?</a:t>
            </a:r>
          </a:p>
        </p:txBody>
      </p:sp>
      <p:sp>
        <p:nvSpPr>
          <p:cNvPr id="11" name="Google Shape;108;p3">
            <a:extLst>
              <a:ext uri="{FF2B5EF4-FFF2-40B4-BE49-F238E27FC236}">
                <a16:creationId xmlns:a16="http://schemas.microsoft.com/office/drawing/2014/main" id="{39EBEF1F-EAC9-8BD3-632D-615A4D5CFBA0}"/>
              </a:ext>
            </a:extLst>
          </p:cNvPr>
          <p:cNvSpPr/>
          <p:nvPr/>
        </p:nvSpPr>
        <p:spPr>
          <a:xfrm rot="10800000" flipH="1">
            <a:off x="2350214" y="1080963"/>
            <a:ext cx="7491572" cy="457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3600"/>
                </a:lnTo>
                <a:lnTo>
                  <a:pt x="21600" y="0"/>
                </a:lnTo>
                <a:lnTo>
                  <a:pt x="21600" y="18000"/>
                </a:lnTo>
                <a:lnTo>
                  <a:pt x="0" y="21600"/>
                </a:lnTo>
                <a:close/>
              </a:path>
            </a:pathLst>
          </a:custGeom>
          <a:solidFill>
            <a:schemeClr val="accent2"/>
          </a:solidFill>
          <a:ln>
            <a:solidFill>
              <a:schemeClr val="accent2"/>
            </a:solidFill>
          </a:ln>
        </p:spPr>
        <p:txBody>
          <a:bodyPr lIns="45719" rIns="45719"/>
          <a:lstStyle/>
          <a:p>
            <a:pPr>
              <a:defRPr sz="1300">
                <a:solidFill>
                  <a:srgbClr val="BE343A"/>
                </a:solidFill>
                <a:latin typeface="Calibri"/>
                <a:ea typeface="Calibri"/>
                <a:cs typeface="Calibri"/>
                <a:sym typeface="Calibri"/>
              </a:defRPr>
            </a:pPr>
            <a:endParaRPr/>
          </a:p>
        </p:txBody>
      </p:sp>
      <p:sp>
        <p:nvSpPr>
          <p:cNvPr id="4" name="TextBox 3">
            <a:extLst>
              <a:ext uri="{FF2B5EF4-FFF2-40B4-BE49-F238E27FC236}">
                <a16:creationId xmlns:a16="http://schemas.microsoft.com/office/drawing/2014/main" id="{172246C3-FDDB-0045-F3D1-D8C3E2D16AC1}"/>
              </a:ext>
            </a:extLst>
          </p:cNvPr>
          <p:cNvSpPr txBox="1"/>
          <p:nvPr/>
        </p:nvSpPr>
        <p:spPr>
          <a:xfrm>
            <a:off x="2350214" y="1636118"/>
            <a:ext cx="7491572" cy="38986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lgn="just">
              <a:lnSpc>
                <a:spcPct val="200000"/>
              </a:lnSpc>
              <a:buSzPct val="100000"/>
              <a:buFont typeface="Wingdings" pitchFamily="2" charset="2"/>
              <a:buChar char="§"/>
              <a:defRPr sz="1600">
                <a:latin typeface="Bookman Old Style"/>
                <a:ea typeface="Bookman Old Style"/>
                <a:cs typeface="Bookman Old Style"/>
                <a:sym typeface="Bookman Old Style"/>
              </a:defRPr>
            </a:pPr>
            <a:r>
              <a:rPr lang="en-US" sz="1800" dirty="0" err="1">
                <a:solidFill>
                  <a:schemeClr val="tx1"/>
                </a:solidFill>
                <a:latin typeface="Bell MT" panose="02020503060305020303" pitchFamily="18" charset="77"/>
              </a:rPr>
              <a:t>fastText</a:t>
            </a:r>
            <a:r>
              <a:rPr lang="en-US" sz="1800" dirty="0">
                <a:solidFill>
                  <a:schemeClr val="tx1"/>
                </a:solidFill>
                <a:latin typeface="Bell MT" panose="02020503060305020303" pitchFamily="18" charset="77"/>
              </a:rPr>
              <a:t> extends Word2Vec by considering sub-word information, allowing it to represent words as a combination of their sub-word components (character n-grams). This means </a:t>
            </a:r>
            <a:r>
              <a:rPr lang="en-US" sz="1800" dirty="0" err="1">
                <a:solidFill>
                  <a:schemeClr val="tx1"/>
                </a:solidFill>
                <a:latin typeface="Bell MT" panose="02020503060305020303" pitchFamily="18" charset="77"/>
              </a:rPr>
              <a:t>fastText</a:t>
            </a:r>
            <a:r>
              <a:rPr lang="en-US" sz="1800" dirty="0">
                <a:solidFill>
                  <a:schemeClr val="tx1"/>
                </a:solidFill>
                <a:latin typeface="Bell MT" panose="02020503060305020303" pitchFamily="18" charset="77"/>
              </a:rPr>
              <a:t> can handle out-of-vocabulary words and capture the meaning of morphemes and affixes.</a:t>
            </a:r>
          </a:p>
          <a:p>
            <a:pPr marL="285750" indent="-285750" algn="just">
              <a:lnSpc>
                <a:spcPct val="200000"/>
              </a:lnSpc>
              <a:buSzPct val="100000"/>
              <a:buFont typeface="Wingdings" pitchFamily="2" charset="2"/>
              <a:buChar char="§"/>
              <a:defRPr sz="1600">
                <a:latin typeface="Bookman Old Style"/>
                <a:ea typeface="Bookman Old Style"/>
                <a:cs typeface="Bookman Old Style"/>
                <a:sym typeface="Bookman Old Style"/>
              </a:defRPr>
            </a:pPr>
            <a:r>
              <a:rPr lang="en-US" sz="1800" dirty="0" err="1">
                <a:solidFill>
                  <a:schemeClr val="tx1"/>
                </a:solidFill>
                <a:latin typeface="Bell MT" panose="02020503060305020303" pitchFamily="18" charset="77"/>
              </a:rPr>
              <a:t>Keras</a:t>
            </a:r>
            <a:r>
              <a:rPr lang="en-US" sz="1800" dirty="0">
                <a:solidFill>
                  <a:schemeClr val="tx1"/>
                </a:solidFill>
                <a:latin typeface="Bell MT" panose="02020503060305020303" pitchFamily="18" charset="77"/>
              </a:rPr>
              <a:t> Embeddings are integrated into the </a:t>
            </a:r>
            <a:r>
              <a:rPr lang="en-US" sz="1800" dirty="0" err="1">
                <a:solidFill>
                  <a:schemeClr val="tx1"/>
                </a:solidFill>
                <a:latin typeface="Bell MT" panose="02020503060305020303" pitchFamily="18" charset="77"/>
              </a:rPr>
              <a:t>Keras</a:t>
            </a:r>
            <a:r>
              <a:rPr lang="en-US" sz="1800" dirty="0">
                <a:solidFill>
                  <a:schemeClr val="tx1"/>
                </a:solidFill>
                <a:latin typeface="Bell MT" panose="02020503060305020303" pitchFamily="18" charset="77"/>
              </a:rPr>
              <a:t> deep learning framework. </a:t>
            </a:r>
            <a:r>
              <a:rPr lang="en-US" sz="1800" dirty="0" err="1">
                <a:solidFill>
                  <a:schemeClr val="tx1"/>
                </a:solidFill>
                <a:latin typeface="Bell MT" panose="02020503060305020303" pitchFamily="18" charset="77"/>
              </a:rPr>
              <a:t>fastText</a:t>
            </a:r>
            <a:r>
              <a:rPr lang="en-US" sz="1800" dirty="0">
                <a:solidFill>
                  <a:schemeClr val="tx1"/>
                </a:solidFill>
                <a:latin typeface="Bell MT" panose="02020503060305020303" pitchFamily="18" charset="77"/>
              </a:rPr>
              <a:t> and Word2Vec, on the other hand, are standalone techniques for generating word embeddings.</a:t>
            </a:r>
          </a:p>
        </p:txBody>
      </p:sp>
    </p:spTree>
    <p:extLst>
      <p:ext uri="{BB962C8B-B14F-4D97-AF65-F5344CB8AC3E}">
        <p14:creationId xmlns:p14="http://schemas.microsoft.com/office/powerpoint/2010/main" val="163972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TextBox 2"/>
          <p:cNvSpPr txBox="1"/>
          <p:nvPr/>
        </p:nvSpPr>
        <p:spPr>
          <a:xfrm>
            <a:off x="2413363" y="2705725"/>
            <a:ext cx="7365274" cy="14465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indent="9525" algn="ctr">
              <a:defRPr sz="4000" b="1">
                <a:solidFill>
                  <a:srgbClr val="0070C0"/>
                </a:solidFill>
                <a:latin typeface="Bookman Old Style"/>
                <a:ea typeface="Bookman Old Style"/>
                <a:cs typeface="Bookman Old Style"/>
                <a:sym typeface="Bookman Old Style"/>
              </a:defRPr>
            </a:lvl1pPr>
          </a:lstStyle>
          <a:p>
            <a:r>
              <a:rPr lang="en-US" sz="4400" dirty="0">
                <a:latin typeface="Bell MT" panose="02020503060305020303" pitchFamily="18" charset="77"/>
              </a:rPr>
              <a:t>Regularization &amp; Optimization Techniques</a:t>
            </a:r>
          </a:p>
        </p:txBody>
      </p:sp>
      <p:grpSp>
        <p:nvGrpSpPr>
          <p:cNvPr id="2" name="Google Shape;179;p10">
            <a:extLst>
              <a:ext uri="{FF2B5EF4-FFF2-40B4-BE49-F238E27FC236}">
                <a16:creationId xmlns:a16="http://schemas.microsoft.com/office/drawing/2014/main" id="{54AA96A8-A372-3643-B2EF-AD5F0DDAC8FB}"/>
              </a:ext>
            </a:extLst>
          </p:cNvPr>
          <p:cNvGrpSpPr/>
          <p:nvPr/>
        </p:nvGrpSpPr>
        <p:grpSpPr>
          <a:xfrm>
            <a:off x="1860347" y="2002894"/>
            <a:ext cx="8471306" cy="2852211"/>
            <a:chOff x="610009" y="0"/>
            <a:chExt cx="7830809" cy="2546101"/>
          </a:xfrm>
        </p:grpSpPr>
        <p:sp>
          <p:nvSpPr>
            <p:cNvPr id="3" name="Google Shape;180;p10">
              <a:extLst>
                <a:ext uri="{FF2B5EF4-FFF2-40B4-BE49-F238E27FC236}">
                  <a16:creationId xmlns:a16="http://schemas.microsoft.com/office/drawing/2014/main" id="{84279D52-D2A6-B05F-9331-21A4715D5A30}"/>
                </a:ext>
              </a:extLst>
            </p:cNvPr>
            <p:cNvSpPr/>
            <p:nvPr/>
          </p:nvSpPr>
          <p:spPr>
            <a:xfrm>
              <a:off x="7710513" y="0"/>
              <a:ext cx="730305" cy="9275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935"/>
                  </a:lnTo>
                  <a:lnTo>
                    <a:pt x="20695" y="935"/>
                  </a:lnTo>
                  <a:lnTo>
                    <a:pt x="20695" y="21600"/>
                  </a:lnTo>
                  <a:lnTo>
                    <a:pt x="21600" y="21600"/>
                  </a:lnTo>
                  <a:lnTo>
                    <a:pt x="21600" y="0"/>
                  </a:lnTo>
                  <a:close/>
                </a:path>
              </a:pathLst>
            </a:custGeom>
            <a:solidFill>
              <a:schemeClr val="accent2"/>
            </a:solidFill>
            <a:ln w="9525" cap="flat">
              <a:solidFill>
                <a:schemeClr val="accent2"/>
              </a:solidFill>
              <a:prstDash val="solid"/>
              <a:round/>
            </a:ln>
            <a:effectLst/>
          </p:spPr>
          <p:txBody>
            <a:bodyPr wrap="square" lIns="45719" tIns="45719" rIns="45719" bIns="45719" numCol="1" anchor="t">
              <a:noAutofit/>
            </a:bodyPr>
            <a:lstStyle/>
            <a:p>
              <a:pPr>
                <a:defRPr sz="1100">
                  <a:latin typeface="Calibri"/>
                  <a:ea typeface="Calibri"/>
                  <a:cs typeface="Calibri"/>
                  <a:sym typeface="Calibri"/>
                </a:defRPr>
              </a:pPr>
              <a:endParaRPr/>
            </a:p>
          </p:txBody>
        </p:sp>
        <p:sp>
          <p:nvSpPr>
            <p:cNvPr id="4" name="Google Shape;181;p10">
              <a:extLst>
                <a:ext uri="{FF2B5EF4-FFF2-40B4-BE49-F238E27FC236}">
                  <a16:creationId xmlns:a16="http://schemas.microsoft.com/office/drawing/2014/main" id="{22B56DC1-9968-2498-397A-D91C9888E356}"/>
                </a:ext>
              </a:extLst>
            </p:cNvPr>
            <p:cNvSpPr/>
            <p:nvPr/>
          </p:nvSpPr>
          <p:spPr>
            <a:xfrm>
              <a:off x="610009" y="1618536"/>
              <a:ext cx="730305" cy="927565"/>
            </a:xfrm>
            <a:custGeom>
              <a:avLst/>
              <a:gdLst/>
              <a:ahLst/>
              <a:cxnLst>
                <a:cxn ang="0">
                  <a:pos x="wd2" y="hd2"/>
                </a:cxn>
                <a:cxn ang="5400000">
                  <a:pos x="wd2" y="hd2"/>
                </a:cxn>
                <a:cxn ang="10800000">
                  <a:pos x="wd2" y="hd2"/>
                </a:cxn>
                <a:cxn ang="16200000">
                  <a:pos x="wd2" y="hd2"/>
                </a:cxn>
              </a:cxnLst>
              <a:rect l="0" t="0" r="r" b="b"/>
              <a:pathLst>
                <a:path w="21600" h="21600" extrusionOk="0">
                  <a:moveTo>
                    <a:pt x="21600" y="20664"/>
                  </a:moveTo>
                  <a:lnTo>
                    <a:pt x="905" y="20664"/>
                  </a:lnTo>
                  <a:lnTo>
                    <a:pt x="905" y="0"/>
                  </a:lnTo>
                  <a:lnTo>
                    <a:pt x="0" y="0"/>
                  </a:lnTo>
                  <a:lnTo>
                    <a:pt x="0" y="21600"/>
                  </a:lnTo>
                  <a:lnTo>
                    <a:pt x="21600" y="21600"/>
                  </a:lnTo>
                  <a:lnTo>
                    <a:pt x="21600" y="20664"/>
                  </a:lnTo>
                  <a:close/>
                </a:path>
              </a:pathLst>
            </a:custGeom>
            <a:solidFill>
              <a:schemeClr val="accent2"/>
            </a:solidFill>
            <a:ln w="9525" cap="flat">
              <a:solidFill>
                <a:schemeClr val="accent2"/>
              </a:solidFill>
              <a:prstDash val="solid"/>
              <a:round/>
            </a:ln>
            <a:effectLst/>
          </p:spPr>
          <p:txBody>
            <a:bodyPr wrap="square" lIns="45719" tIns="45719" rIns="45719" bIns="45719" numCol="1" anchor="t">
              <a:noAutofit/>
            </a:bodyPr>
            <a:lstStyle/>
            <a:p>
              <a:pPr>
                <a:defRPr sz="1100">
                  <a:latin typeface="Calibri"/>
                  <a:ea typeface="Calibri"/>
                  <a:cs typeface="Calibri"/>
                  <a:sym typeface="Calibri"/>
                </a:defRPr>
              </a:pPr>
              <a:endParaRPr/>
            </a:p>
          </p:txBody>
        </p:sp>
      </p:grpSp>
    </p:spTree>
    <p:extLst>
      <p:ext uri="{BB962C8B-B14F-4D97-AF65-F5344CB8AC3E}">
        <p14:creationId xmlns:p14="http://schemas.microsoft.com/office/powerpoint/2010/main" val="3685644921"/>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07;p3">
            <a:extLst>
              <a:ext uri="{FF2B5EF4-FFF2-40B4-BE49-F238E27FC236}">
                <a16:creationId xmlns:a16="http://schemas.microsoft.com/office/drawing/2014/main" id="{CEC658AD-250D-C948-6166-086EC7FEC010}"/>
              </a:ext>
            </a:extLst>
          </p:cNvPr>
          <p:cNvSpPr txBox="1"/>
          <p:nvPr/>
        </p:nvSpPr>
        <p:spPr>
          <a:xfrm>
            <a:off x="294290" y="429975"/>
            <a:ext cx="11424744" cy="6155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9525" algn="ctr">
              <a:defRPr sz="4000" b="1">
                <a:solidFill>
                  <a:srgbClr val="0070C0"/>
                </a:solidFill>
                <a:latin typeface="Bookman Old Style"/>
                <a:ea typeface="Bookman Old Style"/>
                <a:cs typeface="Bookman Old Style"/>
                <a:sym typeface="Bookman Old Style"/>
              </a:defRPr>
            </a:lvl1pPr>
          </a:lstStyle>
          <a:p>
            <a:r>
              <a:rPr lang="en-US" dirty="0">
                <a:latin typeface="Bell MT" panose="02020503060305020303" pitchFamily="18" charset="77"/>
              </a:rPr>
              <a:t>BATCH NORMALIZATION</a:t>
            </a:r>
          </a:p>
        </p:txBody>
      </p:sp>
      <p:sp>
        <p:nvSpPr>
          <p:cNvPr id="11" name="Google Shape;108;p3">
            <a:extLst>
              <a:ext uri="{FF2B5EF4-FFF2-40B4-BE49-F238E27FC236}">
                <a16:creationId xmlns:a16="http://schemas.microsoft.com/office/drawing/2014/main" id="{39EBEF1F-EAC9-8BD3-632D-615A4D5CFBA0}"/>
              </a:ext>
            </a:extLst>
          </p:cNvPr>
          <p:cNvSpPr/>
          <p:nvPr/>
        </p:nvSpPr>
        <p:spPr>
          <a:xfrm rot="10800000" flipH="1">
            <a:off x="2350214" y="1080963"/>
            <a:ext cx="7491572" cy="457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3600"/>
                </a:lnTo>
                <a:lnTo>
                  <a:pt x="21600" y="0"/>
                </a:lnTo>
                <a:lnTo>
                  <a:pt x="21600" y="18000"/>
                </a:lnTo>
                <a:lnTo>
                  <a:pt x="0" y="21600"/>
                </a:lnTo>
                <a:close/>
              </a:path>
            </a:pathLst>
          </a:custGeom>
          <a:solidFill>
            <a:schemeClr val="accent2"/>
          </a:solidFill>
          <a:ln>
            <a:solidFill>
              <a:schemeClr val="accent2"/>
            </a:solidFill>
          </a:ln>
        </p:spPr>
        <p:txBody>
          <a:bodyPr lIns="45719" rIns="45719"/>
          <a:lstStyle/>
          <a:p>
            <a:pPr>
              <a:defRPr sz="1300">
                <a:solidFill>
                  <a:srgbClr val="BE343A"/>
                </a:solidFill>
                <a:latin typeface="Calibri"/>
                <a:ea typeface="Calibri"/>
                <a:cs typeface="Calibri"/>
                <a:sym typeface="Calibri"/>
              </a:defRPr>
            </a:pPr>
            <a:endParaRPr/>
          </a:p>
        </p:txBody>
      </p:sp>
      <p:sp>
        <p:nvSpPr>
          <p:cNvPr id="4" name="TextBox 3">
            <a:extLst>
              <a:ext uri="{FF2B5EF4-FFF2-40B4-BE49-F238E27FC236}">
                <a16:creationId xmlns:a16="http://schemas.microsoft.com/office/drawing/2014/main" id="{172246C3-FDDB-0045-F3D1-D8C3E2D16AC1}"/>
              </a:ext>
            </a:extLst>
          </p:cNvPr>
          <p:cNvSpPr txBox="1"/>
          <p:nvPr/>
        </p:nvSpPr>
        <p:spPr>
          <a:xfrm>
            <a:off x="6281559" y="1870289"/>
            <a:ext cx="5212237" cy="33446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lnSpc>
                <a:spcPct val="200000"/>
              </a:lnSpc>
              <a:buSzPct val="100000"/>
              <a:defRPr sz="1800">
                <a:latin typeface="Bookman Old Style"/>
                <a:ea typeface="Bookman Old Style"/>
                <a:cs typeface="Bookman Old Style"/>
                <a:sym typeface="Bookman Old Style"/>
              </a:defRPr>
            </a:pPr>
            <a:r>
              <a:rPr lang="en-US" sz="1800" dirty="0">
                <a:latin typeface="Bell MT" panose="02020503060305020303" pitchFamily="18" charset="77"/>
              </a:rPr>
              <a:t>Batch normalization helps in mitigating the internal covariate shift problem, which is the change in the distribution of the inputs to a neural network layer during training. It normalizes the input of each layer in a mini-batch, making the optimization process more stable and reducing the risk of overfitting.</a:t>
            </a:r>
          </a:p>
        </p:txBody>
      </p:sp>
      <p:pic>
        <p:nvPicPr>
          <p:cNvPr id="3" name="Picture 7" descr="Picture 7">
            <a:extLst>
              <a:ext uri="{FF2B5EF4-FFF2-40B4-BE49-F238E27FC236}">
                <a16:creationId xmlns:a16="http://schemas.microsoft.com/office/drawing/2014/main" id="{8DDAC198-89CA-8E1D-F7B9-1ED14F4C9FA9}"/>
              </a:ext>
            </a:extLst>
          </p:cNvPr>
          <p:cNvPicPr>
            <a:picLocks noChangeAspect="1"/>
          </p:cNvPicPr>
          <p:nvPr/>
        </p:nvPicPr>
        <p:blipFill>
          <a:blip r:embed="rId3"/>
          <a:stretch>
            <a:fillRect/>
          </a:stretch>
        </p:blipFill>
        <p:spPr>
          <a:xfrm>
            <a:off x="294290" y="2234925"/>
            <a:ext cx="5658463" cy="2388149"/>
          </a:xfrm>
          <a:prstGeom prst="rect">
            <a:avLst/>
          </a:prstGeom>
          <a:ln w="12700">
            <a:miter lim="400000"/>
          </a:ln>
        </p:spPr>
      </p:pic>
    </p:spTree>
    <p:extLst>
      <p:ext uri="{BB962C8B-B14F-4D97-AF65-F5344CB8AC3E}">
        <p14:creationId xmlns:p14="http://schemas.microsoft.com/office/powerpoint/2010/main" val="34583182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07;p3">
            <a:extLst>
              <a:ext uri="{FF2B5EF4-FFF2-40B4-BE49-F238E27FC236}">
                <a16:creationId xmlns:a16="http://schemas.microsoft.com/office/drawing/2014/main" id="{CEC658AD-250D-C948-6166-086EC7FEC010}"/>
              </a:ext>
            </a:extLst>
          </p:cNvPr>
          <p:cNvSpPr txBox="1"/>
          <p:nvPr/>
        </p:nvSpPr>
        <p:spPr>
          <a:xfrm>
            <a:off x="294290" y="429975"/>
            <a:ext cx="11424744" cy="6155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9525" algn="ctr">
              <a:defRPr sz="4000" b="1">
                <a:solidFill>
                  <a:srgbClr val="0070C0"/>
                </a:solidFill>
                <a:latin typeface="Bookman Old Style"/>
                <a:ea typeface="Bookman Old Style"/>
                <a:cs typeface="Bookman Old Style"/>
                <a:sym typeface="Bookman Old Style"/>
              </a:defRPr>
            </a:lvl1pPr>
          </a:lstStyle>
          <a:p>
            <a:r>
              <a:rPr lang="en-US" dirty="0">
                <a:latin typeface="Bell MT" panose="02020503060305020303" pitchFamily="18" charset="77"/>
              </a:rPr>
              <a:t>EARLY STOPPING</a:t>
            </a:r>
          </a:p>
        </p:txBody>
      </p:sp>
      <p:sp>
        <p:nvSpPr>
          <p:cNvPr id="11" name="Google Shape;108;p3">
            <a:extLst>
              <a:ext uri="{FF2B5EF4-FFF2-40B4-BE49-F238E27FC236}">
                <a16:creationId xmlns:a16="http://schemas.microsoft.com/office/drawing/2014/main" id="{39EBEF1F-EAC9-8BD3-632D-615A4D5CFBA0}"/>
              </a:ext>
            </a:extLst>
          </p:cNvPr>
          <p:cNvSpPr/>
          <p:nvPr/>
        </p:nvSpPr>
        <p:spPr>
          <a:xfrm rot="10800000" flipH="1">
            <a:off x="2350214" y="1080963"/>
            <a:ext cx="7491572" cy="457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3600"/>
                </a:lnTo>
                <a:lnTo>
                  <a:pt x="21600" y="0"/>
                </a:lnTo>
                <a:lnTo>
                  <a:pt x="21600" y="18000"/>
                </a:lnTo>
                <a:lnTo>
                  <a:pt x="0" y="21600"/>
                </a:lnTo>
                <a:close/>
              </a:path>
            </a:pathLst>
          </a:custGeom>
          <a:solidFill>
            <a:schemeClr val="accent2"/>
          </a:solidFill>
          <a:ln>
            <a:solidFill>
              <a:schemeClr val="accent2"/>
            </a:solidFill>
          </a:ln>
        </p:spPr>
        <p:txBody>
          <a:bodyPr lIns="45719" rIns="45719"/>
          <a:lstStyle/>
          <a:p>
            <a:pPr>
              <a:defRPr sz="1300">
                <a:solidFill>
                  <a:srgbClr val="BE343A"/>
                </a:solidFill>
                <a:latin typeface="Calibri"/>
                <a:ea typeface="Calibri"/>
                <a:cs typeface="Calibri"/>
                <a:sym typeface="Calibri"/>
              </a:defRPr>
            </a:pPr>
            <a:endParaRPr/>
          </a:p>
        </p:txBody>
      </p:sp>
      <p:sp>
        <p:nvSpPr>
          <p:cNvPr id="4" name="TextBox 3">
            <a:extLst>
              <a:ext uri="{FF2B5EF4-FFF2-40B4-BE49-F238E27FC236}">
                <a16:creationId xmlns:a16="http://schemas.microsoft.com/office/drawing/2014/main" id="{172246C3-FDDB-0045-F3D1-D8C3E2D16AC1}"/>
              </a:ext>
            </a:extLst>
          </p:cNvPr>
          <p:cNvSpPr txBox="1"/>
          <p:nvPr/>
        </p:nvSpPr>
        <p:spPr>
          <a:xfrm>
            <a:off x="6324088" y="1792945"/>
            <a:ext cx="5212237" cy="33446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lnSpc>
                <a:spcPct val="200000"/>
              </a:lnSpc>
              <a:buSzPct val="100000"/>
              <a:defRPr sz="1800">
                <a:latin typeface="Bookman Old Style"/>
                <a:ea typeface="Bookman Old Style"/>
                <a:cs typeface="Bookman Old Style"/>
                <a:sym typeface="Bookman Old Style"/>
              </a:defRPr>
            </a:pPr>
            <a:r>
              <a:rPr lang="en-US" dirty="0">
                <a:latin typeface="Bell MT" panose="02020503060305020303" pitchFamily="18" charset="77"/>
              </a:rPr>
              <a:t>Early stopping is a regularization technique that helps prevent overfitting by stopping the training process once the performance on a validation set starts to degrade. It prevents the model from continuing to learn noise in the training data.</a:t>
            </a:r>
          </a:p>
          <a:p>
            <a:pPr algn="just">
              <a:lnSpc>
                <a:spcPct val="200000"/>
              </a:lnSpc>
              <a:buSzPct val="100000"/>
              <a:defRPr sz="1800">
                <a:latin typeface="Bookman Old Style"/>
                <a:ea typeface="Bookman Old Style"/>
                <a:cs typeface="Bookman Old Style"/>
                <a:sym typeface="Bookman Old Style"/>
              </a:defRPr>
            </a:pPr>
            <a:endParaRPr lang="en-US" sz="1800" dirty="0">
              <a:latin typeface="Bell MT" panose="02020503060305020303" pitchFamily="18" charset="77"/>
            </a:endParaRPr>
          </a:p>
        </p:txBody>
      </p:sp>
      <p:pic>
        <p:nvPicPr>
          <p:cNvPr id="2" name="Picture 2" descr="Picture 2">
            <a:extLst>
              <a:ext uri="{FF2B5EF4-FFF2-40B4-BE49-F238E27FC236}">
                <a16:creationId xmlns:a16="http://schemas.microsoft.com/office/drawing/2014/main" id="{BABE18D6-4463-E1C1-5109-DD1786C0E2BF}"/>
              </a:ext>
            </a:extLst>
          </p:cNvPr>
          <p:cNvPicPr>
            <a:picLocks noChangeAspect="1"/>
          </p:cNvPicPr>
          <p:nvPr/>
        </p:nvPicPr>
        <p:blipFill>
          <a:blip r:embed="rId3"/>
          <a:stretch>
            <a:fillRect/>
          </a:stretch>
        </p:blipFill>
        <p:spPr>
          <a:xfrm>
            <a:off x="1085272" y="1640816"/>
            <a:ext cx="4507454" cy="3648892"/>
          </a:xfrm>
          <a:prstGeom prst="rect">
            <a:avLst/>
          </a:prstGeom>
          <a:ln w="12700">
            <a:miter lim="400000"/>
          </a:ln>
        </p:spPr>
      </p:pic>
    </p:spTree>
    <p:extLst>
      <p:ext uri="{BB962C8B-B14F-4D97-AF65-F5344CB8AC3E}">
        <p14:creationId xmlns:p14="http://schemas.microsoft.com/office/powerpoint/2010/main" val="38768296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07;p3">
            <a:extLst>
              <a:ext uri="{FF2B5EF4-FFF2-40B4-BE49-F238E27FC236}">
                <a16:creationId xmlns:a16="http://schemas.microsoft.com/office/drawing/2014/main" id="{CEC658AD-250D-C948-6166-086EC7FEC010}"/>
              </a:ext>
            </a:extLst>
          </p:cNvPr>
          <p:cNvSpPr txBox="1"/>
          <p:nvPr/>
        </p:nvSpPr>
        <p:spPr>
          <a:xfrm>
            <a:off x="294290" y="429975"/>
            <a:ext cx="11424744" cy="6155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9525" algn="ctr">
              <a:defRPr sz="4000" b="1">
                <a:solidFill>
                  <a:srgbClr val="0070C0"/>
                </a:solidFill>
                <a:latin typeface="Bookman Old Style"/>
                <a:ea typeface="Bookman Old Style"/>
                <a:cs typeface="Bookman Old Style"/>
                <a:sym typeface="Bookman Old Style"/>
              </a:defRPr>
            </a:lvl1pPr>
          </a:lstStyle>
          <a:p>
            <a:r>
              <a:rPr lang="en-US" dirty="0">
                <a:latin typeface="Bell MT" panose="02020503060305020303" pitchFamily="18" charset="77"/>
              </a:rPr>
              <a:t>DROPOUT LAYER</a:t>
            </a:r>
          </a:p>
        </p:txBody>
      </p:sp>
      <p:sp>
        <p:nvSpPr>
          <p:cNvPr id="11" name="Google Shape;108;p3">
            <a:extLst>
              <a:ext uri="{FF2B5EF4-FFF2-40B4-BE49-F238E27FC236}">
                <a16:creationId xmlns:a16="http://schemas.microsoft.com/office/drawing/2014/main" id="{39EBEF1F-EAC9-8BD3-632D-615A4D5CFBA0}"/>
              </a:ext>
            </a:extLst>
          </p:cNvPr>
          <p:cNvSpPr/>
          <p:nvPr/>
        </p:nvSpPr>
        <p:spPr>
          <a:xfrm rot="10800000" flipH="1">
            <a:off x="2350214" y="1080963"/>
            <a:ext cx="7491572" cy="457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3600"/>
                </a:lnTo>
                <a:lnTo>
                  <a:pt x="21600" y="0"/>
                </a:lnTo>
                <a:lnTo>
                  <a:pt x="21600" y="18000"/>
                </a:lnTo>
                <a:lnTo>
                  <a:pt x="0" y="21600"/>
                </a:lnTo>
                <a:close/>
              </a:path>
            </a:pathLst>
          </a:custGeom>
          <a:solidFill>
            <a:schemeClr val="accent2"/>
          </a:solidFill>
          <a:ln>
            <a:solidFill>
              <a:schemeClr val="accent2"/>
            </a:solidFill>
          </a:ln>
        </p:spPr>
        <p:txBody>
          <a:bodyPr lIns="45719" rIns="45719"/>
          <a:lstStyle/>
          <a:p>
            <a:pPr>
              <a:defRPr sz="1300">
                <a:solidFill>
                  <a:srgbClr val="BE343A"/>
                </a:solidFill>
                <a:latin typeface="Calibri"/>
                <a:ea typeface="Calibri"/>
                <a:cs typeface="Calibri"/>
                <a:sym typeface="Calibri"/>
              </a:defRPr>
            </a:pPr>
            <a:endParaRPr/>
          </a:p>
        </p:txBody>
      </p:sp>
      <p:sp>
        <p:nvSpPr>
          <p:cNvPr id="4" name="TextBox 3">
            <a:extLst>
              <a:ext uri="{FF2B5EF4-FFF2-40B4-BE49-F238E27FC236}">
                <a16:creationId xmlns:a16="http://schemas.microsoft.com/office/drawing/2014/main" id="{172246C3-FDDB-0045-F3D1-D8C3E2D16AC1}"/>
              </a:ext>
            </a:extLst>
          </p:cNvPr>
          <p:cNvSpPr txBox="1"/>
          <p:nvPr/>
        </p:nvSpPr>
        <p:spPr>
          <a:xfrm>
            <a:off x="6334721" y="2026861"/>
            <a:ext cx="5212237" cy="33446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lnSpc>
                <a:spcPct val="200000"/>
              </a:lnSpc>
              <a:buSzPct val="100000"/>
              <a:defRPr sz="1800">
                <a:latin typeface="Bookman Old Style"/>
                <a:ea typeface="Bookman Old Style"/>
                <a:cs typeface="Bookman Old Style"/>
                <a:sym typeface="Bookman Old Style"/>
              </a:defRPr>
            </a:pPr>
            <a:r>
              <a:rPr lang="en-US" dirty="0">
                <a:latin typeface="Bell MT" panose="02020503060305020303" pitchFamily="18" charset="77"/>
              </a:rPr>
              <a:t>Dropout is a regularization technique where randomly selected neurons are ignored during training. This prevents the network from relying too much on specific neurons and helps to improve generalization.</a:t>
            </a:r>
          </a:p>
          <a:p>
            <a:pPr algn="just">
              <a:lnSpc>
                <a:spcPct val="200000"/>
              </a:lnSpc>
              <a:buSzPct val="100000"/>
              <a:defRPr sz="1800">
                <a:latin typeface="Bookman Old Style"/>
                <a:ea typeface="Bookman Old Style"/>
                <a:cs typeface="Bookman Old Style"/>
                <a:sym typeface="Bookman Old Style"/>
              </a:defRPr>
            </a:pPr>
            <a:endParaRPr lang="en-US" sz="1800" dirty="0">
              <a:latin typeface="Bell MT" panose="02020503060305020303" pitchFamily="18" charset="77"/>
            </a:endParaRPr>
          </a:p>
        </p:txBody>
      </p:sp>
      <p:pic>
        <p:nvPicPr>
          <p:cNvPr id="3" name="Picture 6" descr="Picture 6">
            <a:extLst>
              <a:ext uri="{FF2B5EF4-FFF2-40B4-BE49-F238E27FC236}">
                <a16:creationId xmlns:a16="http://schemas.microsoft.com/office/drawing/2014/main" id="{5FB46E2C-CE85-846A-81D2-29649C79A26E}"/>
              </a:ext>
            </a:extLst>
          </p:cNvPr>
          <p:cNvPicPr>
            <a:picLocks noChangeAspect="1"/>
          </p:cNvPicPr>
          <p:nvPr/>
        </p:nvPicPr>
        <p:blipFill>
          <a:blip r:embed="rId3"/>
          <a:stretch>
            <a:fillRect/>
          </a:stretch>
        </p:blipFill>
        <p:spPr>
          <a:xfrm>
            <a:off x="942015" y="1638067"/>
            <a:ext cx="4810199" cy="3581865"/>
          </a:xfrm>
          <a:prstGeom prst="rect">
            <a:avLst/>
          </a:prstGeom>
          <a:ln w="12700">
            <a:miter lim="400000"/>
          </a:ln>
        </p:spPr>
      </p:pic>
    </p:spTree>
    <p:extLst>
      <p:ext uri="{BB962C8B-B14F-4D97-AF65-F5344CB8AC3E}">
        <p14:creationId xmlns:p14="http://schemas.microsoft.com/office/powerpoint/2010/main" val="34555456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07;p3">
            <a:extLst>
              <a:ext uri="{FF2B5EF4-FFF2-40B4-BE49-F238E27FC236}">
                <a16:creationId xmlns:a16="http://schemas.microsoft.com/office/drawing/2014/main" id="{CEC658AD-250D-C948-6166-086EC7FEC010}"/>
              </a:ext>
            </a:extLst>
          </p:cNvPr>
          <p:cNvSpPr txBox="1"/>
          <p:nvPr/>
        </p:nvSpPr>
        <p:spPr>
          <a:xfrm>
            <a:off x="294290" y="429975"/>
            <a:ext cx="11424744" cy="6155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9525" algn="ctr">
              <a:defRPr sz="4000" b="1">
                <a:solidFill>
                  <a:srgbClr val="0070C0"/>
                </a:solidFill>
                <a:latin typeface="Bookman Old Style"/>
                <a:ea typeface="Bookman Old Style"/>
                <a:cs typeface="Bookman Old Style"/>
                <a:sym typeface="Bookman Old Style"/>
              </a:defRPr>
            </a:lvl1pPr>
          </a:lstStyle>
          <a:p>
            <a:r>
              <a:rPr lang="en-US" dirty="0">
                <a:latin typeface="Bell MT" panose="02020503060305020303" pitchFamily="18" charset="77"/>
              </a:rPr>
              <a:t>L2 REGULARIZATION</a:t>
            </a:r>
          </a:p>
        </p:txBody>
      </p:sp>
      <p:sp>
        <p:nvSpPr>
          <p:cNvPr id="11" name="Google Shape;108;p3">
            <a:extLst>
              <a:ext uri="{FF2B5EF4-FFF2-40B4-BE49-F238E27FC236}">
                <a16:creationId xmlns:a16="http://schemas.microsoft.com/office/drawing/2014/main" id="{39EBEF1F-EAC9-8BD3-632D-615A4D5CFBA0}"/>
              </a:ext>
            </a:extLst>
          </p:cNvPr>
          <p:cNvSpPr/>
          <p:nvPr/>
        </p:nvSpPr>
        <p:spPr>
          <a:xfrm rot="10800000" flipH="1">
            <a:off x="2350214" y="1080963"/>
            <a:ext cx="7491572" cy="457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3600"/>
                </a:lnTo>
                <a:lnTo>
                  <a:pt x="21600" y="0"/>
                </a:lnTo>
                <a:lnTo>
                  <a:pt x="21600" y="18000"/>
                </a:lnTo>
                <a:lnTo>
                  <a:pt x="0" y="21600"/>
                </a:lnTo>
                <a:close/>
              </a:path>
            </a:pathLst>
          </a:custGeom>
          <a:solidFill>
            <a:schemeClr val="accent2"/>
          </a:solidFill>
          <a:ln>
            <a:solidFill>
              <a:schemeClr val="accent2"/>
            </a:solidFill>
          </a:ln>
        </p:spPr>
        <p:txBody>
          <a:bodyPr lIns="45719" rIns="45719"/>
          <a:lstStyle/>
          <a:p>
            <a:pPr>
              <a:defRPr sz="1300">
                <a:solidFill>
                  <a:srgbClr val="BE343A"/>
                </a:solidFill>
                <a:latin typeface="Calibri"/>
                <a:ea typeface="Calibri"/>
                <a:cs typeface="Calibri"/>
                <a:sym typeface="Calibri"/>
              </a:defRPr>
            </a:pPr>
            <a:endParaRPr/>
          </a:p>
        </p:txBody>
      </p:sp>
      <p:sp>
        <p:nvSpPr>
          <p:cNvPr id="4" name="TextBox 3">
            <a:extLst>
              <a:ext uri="{FF2B5EF4-FFF2-40B4-BE49-F238E27FC236}">
                <a16:creationId xmlns:a16="http://schemas.microsoft.com/office/drawing/2014/main" id="{172246C3-FDDB-0045-F3D1-D8C3E2D16AC1}"/>
              </a:ext>
            </a:extLst>
          </p:cNvPr>
          <p:cNvSpPr txBox="1"/>
          <p:nvPr/>
        </p:nvSpPr>
        <p:spPr>
          <a:xfrm>
            <a:off x="6096000" y="2054801"/>
            <a:ext cx="5212237" cy="27906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lnSpc>
                <a:spcPct val="200000"/>
              </a:lnSpc>
            </a:pPr>
            <a:r>
              <a:rPr lang="en-US" sz="1800" dirty="0">
                <a:latin typeface="Bell MT" panose="02020503060305020303" pitchFamily="18" charset="77"/>
              </a:rPr>
              <a:t>L2 regularization adds a penalty term to the loss function based on the squared magnitudes of the weights. This penalizes large weights and discourages the model from fitting the training data too closely, helping to prevent overfitting.</a:t>
            </a:r>
          </a:p>
        </p:txBody>
      </p:sp>
      <p:pic>
        <p:nvPicPr>
          <p:cNvPr id="5" name="Picture 4" descr="A diagram of a network&#10;&#10;Description automatically generated">
            <a:extLst>
              <a:ext uri="{FF2B5EF4-FFF2-40B4-BE49-F238E27FC236}">
                <a16:creationId xmlns:a16="http://schemas.microsoft.com/office/drawing/2014/main" id="{07B5C695-99EA-1C69-B448-F5621580D89E}"/>
              </a:ext>
            </a:extLst>
          </p:cNvPr>
          <p:cNvPicPr>
            <a:picLocks noChangeAspect="1"/>
          </p:cNvPicPr>
          <p:nvPr/>
        </p:nvPicPr>
        <p:blipFill rotWithShape="1">
          <a:blip r:embed="rId3">
            <a:extLst>
              <a:ext uri="{28A0092B-C50C-407E-A947-70E740481C1C}">
                <a14:useLocalDpi xmlns:a14="http://schemas.microsoft.com/office/drawing/2010/main" val="0"/>
              </a:ext>
            </a:extLst>
          </a:blip>
          <a:srcRect r="56908" b="904"/>
          <a:stretch/>
        </p:blipFill>
        <p:spPr>
          <a:xfrm>
            <a:off x="1127050" y="2026861"/>
            <a:ext cx="4075047" cy="3052309"/>
          </a:xfrm>
          <a:prstGeom prst="rect">
            <a:avLst/>
          </a:prstGeom>
        </p:spPr>
      </p:pic>
    </p:spTree>
    <p:extLst>
      <p:ext uri="{BB962C8B-B14F-4D97-AF65-F5344CB8AC3E}">
        <p14:creationId xmlns:p14="http://schemas.microsoft.com/office/powerpoint/2010/main" val="29435089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07;p3">
            <a:extLst>
              <a:ext uri="{FF2B5EF4-FFF2-40B4-BE49-F238E27FC236}">
                <a16:creationId xmlns:a16="http://schemas.microsoft.com/office/drawing/2014/main" id="{CEC658AD-250D-C948-6166-086EC7FEC010}"/>
              </a:ext>
            </a:extLst>
          </p:cNvPr>
          <p:cNvSpPr txBox="1"/>
          <p:nvPr/>
        </p:nvSpPr>
        <p:spPr>
          <a:xfrm>
            <a:off x="294290" y="429975"/>
            <a:ext cx="11424744" cy="6155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9525" algn="ctr">
              <a:defRPr sz="4000" b="1">
                <a:solidFill>
                  <a:srgbClr val="0070C0"/>
                </a:solidFill>
                <a:latin typeface="Bookman Old Style"/>
                <a:ea typeface="Bookman Old Style"/>
                <a:cs typeface="Bookman Old Style"/>
                <a:sym typeface="Bookman Old Style"/>
              </a:defRPr>
            </a:lvl1pPr>
          </a:lstStyle>
          <a:p>
            <a:r>
              <a:rPr lang="en-US" dirty="0">
                <a:latin typeface="Bell MT" panose="02020503060305020303" pitchFamily="18" charset="77"/>
              </a:rPr>
              <a:t>FLATTENING LAYER</a:t>
            </a:r>
          </a:p>
        </p:txBody>
      </p:sp>
      <p:sp>
        <p:nvSpPr>
          <p:cNvPr id="11" name="Google Shape;108;p3">
            <a:extLst>
              <a:ext uri="{FF2B5EF4-FFF2-40B4-BE49-F238E27FC236}">
                <a16:creationId xmlns:a16="http://schemas.microsoft.com/office/drawing/2014/main" id="{39EBEF1F-EAC9-8BD3-632D-615A4D5CFBA0}"/>
              </a:ext>
            </a:extLst>
          </p:cNvPr>
          <p:cNvSpPr/>
          <p:nvPr/>
        </p:nvSpPr>
        <p:spPr>
          <a:xfrm rot="10800000" flipH="1">
            <a:off x="2350214" y="1080963"/>
            <a:ext cx="7491572" cy="457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3600"/>
                </a:lnTo>
                <a:lnTo>
                  <a:pt x="21600" y="0"/>
                </a:lnTo>
                <a:lnTo>
                  <a:pt x="21600" y="18000"/>
                </a:lnTo>
                <a:lnTo>
                  <a:pt x="0" y="21600"/>
                </a:lnTo>
                <a:close/>
              </a:path>
            </a:pathLst>
          </a:custGeom>
          <a:solidFill>
            <a:schemeClr val="accent2"/>
          </a:solidFill>
          <a:ln>
            <a:solidFill>
              <a:schemeClr val="accent2"/>
            </a:solidFill>
          </a:ln>
        </p:spPr>
        <p:txBody>
          <a:bodyPr lIns="45719" rIns="45719"/>
          <a:lstStyle/>
          <a:p>
            <a:pPr>
              <a:defRPr sz="1300">
                <a:solidFill>
                  <a:srgbClr val="BE343A"/>
                </a:solidFill>
                <a:latin typeface="Calibri"/>
                <a:ea typeface="Calibri"/>
                <a:cs typeface="Calibri"/>
                <a:sym typeface="Calibri"/>
              </a:defRPr>
            </a:pPr>
            <a:endParaRPr/>
          </a:p>
        </p:txBody>
      </p:sp>
      <p:sp>
        <p:nvSpPr>
          <p:cNvPr id="4" name="TextBox 3">
            <a:extLst>
              <a:ext uri="{FF2B5EF4-FFF2-40B4-BE49-F238E27FC236}">
                <a16:creationId xmlns:a16="http://schemas.microsoft.com/office/drawing/2014/main" id="{172246C3-FDDB-0045-F3D1-D8C3E2D16AC1}"/>
              </a:ext>
            </a:extLst>
          </p:cNvPr>
          <p:cNvSpPr txBox="1"/>
          <p:nvPr/>
        </p:nvSpPr>
        <p:spPr>
          <a:xfrm>
            <a:off x="6096000" y="2054801"/>
            <a:ext cx="5212237" cy="33446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lnSpc>
                <a:spcPct val="200000"/>
              </a:lnSpc>
            </a:pPr>
            <a:r>
              <a:rPr lang="en-US" sz="1800" dirty="0">
                <a:latin typeface="Bell MT" panose="02020503060305020303" pitchFamily="18" charset="77"/>
              </a:rPr>
              <a:t>Flattening is a process in neural networks where the multi-dimensional data (e.g., the output of convolutional layers) is converted into a one-dimensional array. It is often used before feeding the data into fully connected layers.</a:t>
            </a:r>
          </a:p>
          <a:p>
            <a:pPr algn="just">
              <a:lnSpc>
                <a:spcPct val="200000"/>
              </a:lnSpc>
            </a:pPr>
            <a:endParaRPr lang="en-US" sz="1800" dirty="0">
              <a:latin typeface="Bell MT" panose="02020503060305020303" pitchFamily="18" charset="77"/>
            </a:endParaRPr>
          </a:p>
        </p:txBody>
      </p:sp>
      <p:pic>
        <p:nvPicPr>
          <p:cNvPr id="2" name="Picture 2" descr="Picture 2">
            <a:extLst>
              <a:ext uri="{FF2B5EF4-FFF2-40B4-BE49-F238E27FC236}">
                <a16:creationId xmlns:a16="http://schemas.microsoft.com/office/drawing/2014/main" id="{0EC022D0-584A-9253-CEDD-CC09E3A8B86F}"/>
              </a:ext>
            </a:extLst>
          </p:cNvPr>
          <p:cNvPicPr>
            <a:picLocks noChangeAspect="1"/>
          </p:cNvPicPr>
          <p:nvPr/>
        </p:nvPicPr>
        <p:blipFill rotWithShape="1">
          <a:blip r:embed="rId3"/>
          <a:srcRect r="1759" b="3611"/>
          <a:stretch/>
        </p:blipFill>
        <p:spPr>
          <a:xfrm>
            <a:off x="2163578" y="2054801"/>
            <a:ext cx="2482850" cy="2729850"/>
          </a:xfrm>
          <a:prstGeom prst="rect">
            <a:avLst/>
          </a:prstGeom>
          <a:ln w="12700">
            <a:miter lim="400000"/>
          </a:ln>
        </p:spPr>
      </p:pic>
    </p:spTree>
    <p:extLst>
      <p:ext uri="{BB962C8B-B14F-4D97-AF65-F5344CB8AC3E}">
        <p14:creationId xmlns:p14="http://schemas.microsoft.com/office/powerpoint/2010/main" val="9149750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07;p3">
            <a:extLst>
              <a:ext uri="{FF2B5EF4-FFF2-40B4-BE49-F238E27FC236}">
                <a16:creationId xmlns:a16="http://schemas.microsoft.com/office/drawing/2014/main" id="{CEC658AD-250D-C948-6166-086EC7FEC010}"/>
              </a:ext>
            </a:extLst>
          </p:cNvPr>
          <p:cNvSpPr txBox="1"/>
          <p:nvPr/>
        </p:nvSpPr>
        <p:spPr>
          <a:xfrm>
            <a:off x="294290" y="429975"/>
            <a:ext cx="11424744" cy="6155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9525" algn="ctr">
              <a:defRPr sz="4000" b="1">
                <a:solidFill>
                  <a:srgbClr val="0070C0"/>
                </a:solidFill>
                <a:latin typeface="Bookman Old Style"/>
                <a:ea typeface="Bookman Old Style"/>
                <a:cs typeface="Bookman Old Style"/>
                <a:sym typeface="Bookman Old Style"/>
              </a:defRPr>
            </a:lvl1pPr>
          </a:lstStyle>
          <a:p>
            <a:r>
              <a:rPr lang="en-US" dirty="0">
                <a:latin typeface="Bell MT" panose="02020503060305020303" pitchFamily="18" charset="77"/>
              </a:rPr>
              <a:t>DENSE LAYERS</a:t>
            </a:r>
          </a:p>
        </p:txBody>
      </p:sp>
      <p:sp>
        <p:nvSpPr>
          <p:cNvPr id="11" name="Google Shape;108;p3">
            <a:extLst>
              <a:ext uri="{FF2B5EF4-FFF2-40B4-BE49-F238E27FC236}">
                <a16:creationId xmlns:a16="http://schemas.microsoft.com/office/drawing/2014/main" id="{39EBEF1F-EAC9-8BD3-632D-615A4D5CFBA0}"/>
              </a:ext>
            </a:extLst>
          </p:cNvPr>
          <p:cNvSpPr/>
          <p:nvPr/>
        </p:nvSpPr>
        <p:spPr>
          <a:xfrm rot="10800000" flipH="1">
            <a:off x="2350214" y="1080963"/>
            <a:ext cx="7491572" cy="457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3600"/>
                </a:lnTo>
                <a:lnTo>
                  <a:pt x="21600" y="0"/>
                </a:lnTo>
                <a:lnTo>
                  <a:pt x="21600" y="18000"/>
                </a:lnTo>
                <a:lnTo>
                  <a:pt x="0" y="21600"/>
                </a:lnTo>
                <a:close/>
              </a:path>
            </a:pathLst>
          </a:custGeom>
          <a:solidFill>
            <a:schemeClr val="accent2"/>
          </a:solidFill>
          <a:ln>
            <a:solidFill>
              <a:schemeClr val="accent2"/>
            </a:solidFill>
          </a:ln>
        </p:spPr>
        <p:txBody>
          <a:bodyPr lIns="45719" rIns="45719"/>
          <a:lstStyle/>
          <a:p>
            <a:pPr>
              <a:defRPr sz="1300">
                <a:solidFill>
                  <a:srgbClr val="BE343A"/>
                </a:solidFill>
                <a:latin typeface="Calibri"/>
                <a:ea typeface="Calibri"/>
                <a:cs typeface="Calibri"/>
                <a:sym typeface="Calibri"/>
              </a:defRPr>
            </a:pPr>
            <a:endParaRPr/>
          </a:p>
        </p:txBody>
      </p:sp>
      <p:sp>
        <p:nvSpPr>
          <p:cNvPr id="4" name="TextBox 3">
            <a:extLst>
              <a:ext uri="{FF2B5EF4-FFF2-40B4-BE49-F238E27FC236}">
                <a16:creationId xmlns:a16="http://schemas.microsoft.com/office/drawing/2014/main" id="{172246C3-FDDB-0045-F3D1-D8C3E2D16AC1}"/>
              </a:ext>
            </a:extLst>
          </p:cNvPr>
          <p:cNvSpPr txBox="1"/>
          <p:nvPr/>
        </p:nvSpPr>
        <p:spPr>
          <a:xfrm>
            <a:off x="6096000" y="2054801"/>
            <a:ext cx="5212237" cy="27906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lnSpc>
                <a:spcPct val="200000"/>
              </a:lnSpc>
            </a:pPr>
            <a:r>
              <a:rPr lang="en-US" sz="1800" dirty="0">
                <a:latin typeface="Bell MT" panose="02020503060305020303" pitchFamily="18" charset="77"/>
              </a:rPr>
              <a:t>Employing dense layers alongside dropout or weight regularization techniques and fine-tuning the network's complexity by adjusting the number of layers and neurons can help prevent overfitting in neural networks.</a:t>
            </a:r>
          </a:p>
        </p:txBody>
      </p:sp>
      <p:pic>
        <p:nvPicPr>
          <p:cNvPr id="5" name="Picture 4" descr="A diagram of a neural network&#10;&#10;Description automatically generated">
            <a:extLst>
              <a:ext uri="{FF2B5EF4-FFF2-40B4-BE49-F238E27FC236}">
                <a16:creationId xmlns:a16="http://schemas.microsoft.com/office/drawing/2014/main" id="{43B1012D-8633-A777-5277-0D29FDE293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3434" y="1637133"/>
            <a:ext cx="3504095" cy="3583734"/>
          </a:xfrm>
          <a:prstGeom prst="rect">
            <a:avLst/>
          </a:prstGeom>
        </p:spPr>
      </p:pic>
    </p:spTree>
    <p:extLst>
      <p:ext uri="{BB962C8B-B14F-4D97-AF65-F5344CB8AC3E}">
        <p14:creationId xmlns:p14="http://schemas.microsoft.com/office/powerpoint/2010/main" val="5757834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07;p3">
            <a:extLst>
              <a:ext uri="{FF2B5EF4-FFF2-40B4-BE49-F238E27FC236}">
                <a16:creationId xmlns:a16="http://schemas.microsoft.com/office/drawing/2014/main" id="{CEC658AD-250D-C948-6166-086EC7FEC010}"/>
              </a:ext>
            </a:extLst>
          </p:cNvPr>
          <p:cNvSpPr txBox="1"/>
          <p:nvPr/>
        </p:nvSpPr>
        <p:spPr>
          <a:xfrm>
            <a:off x="2350214" y="302345"/>
            <a:ext cx="7491572" cy="12311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indent="9525" algn="ctr">
              <a:defRPr sz="4000" b="1">
                <a:solidFill>
                  <a:srgbClr val="0070C0"/>
                </a:solidFill>
                <a:latin typeface="Bookman Old Style"/>
                <a:ea typeface="Bookman Old Style"/>
                <a:cs typeface="Bookman Old Style"/>
                <a:sym typeface="Bookman Old Style"/>
              </a:defRPr>
            </a:lvl1pPr>
          </a:lstStyle>
          <a:p>
            <a:r>
              <a:rPr lang="en-US" dirty="0">
                <a:latin typeface="Bell MT" panose="02020503060305020303" pitchFamily="18" charset="77"/>
              </a:rPr>
              <a:t>ENHANCEMENTS IN OUR MODEL</a:t>
            </a:r>
          </a:p>
        </p:txBody>
      </p:sp>
      <p:sp>
        <p:nvSpPr>
          <p:cNvPr id="11" name="Google Shape;108;p3">
            <a:extLst>
              <a:ext uri="{FF2B5EF4-FFF2-40B4-BE49-F238E27FC236}">
                <a16:creationId xmlns:a16="http://schemas.microsoft.com/office/drawing/2014/main" id="{39EBEF1F-EAC9-8BD3-632D-615A4D5CFBA0}"/>
              </a:ext>
            </a:extLst>
          </p:cNvPr>
          <p:cNvSpPr/>
          <p:nvPr/>
        </p:nvSpPr>
        <p:spPr>
          <a:xfrm rot="10800000" flipH="1">
            <a:off x="2350214" y="1502957"/>
            <a:ext cx="7491572" cy="457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3600"/>
                </a:lnTo>
                <a:lnTo>
                  <a:pt x="21600" y="0"/>
                </a:lnTo>
                <a:lnTo>
                  <a:pt x="21600" y="18000"/>
                </a:lnTo>
                <a:lnTo>
                  <a:pt x="0" y="21600"/>
                </a:lnTo>
                <a:close/>
              </a:path>
            </a:pathLst>
          </a:custGeom>
          <a:solidFill>
            <a:schemeClr val="accent2"/>
          </a:solidFill>
          <a:ln>
            <a:solidFill>
              <a:schemeClr val="accent2"/>
            </a:solidFill>
          </a:ln>
        </p:spPr>
        <p:txBody>
          <a:bodyPr lIns="45719" rIns="45719"/>
          <a:lstStyle/>
          <a:p>
            <a:pPr>
              <a:defRPr sz="1300">
                <a:solidFill>
                  <a:srgbClr val="BE343A"/>
                </a:solidFill>
                <a:latin typeface="Calibri"/>
                <a:ea typeface="Calibri"/>
                <a:cs typeface="Calibri"/>
                <a:sym typeface="Calibri"/>
              </a:defRPr>
            </a:pPr>
            <a:endParaRPr/>
          </a:p>
        </p:txBody>
      </p:sp>
      <p:sp>
        <p:nvSpPr>
          <p:cNvPr id="4" name="TextBox 3">
            <a:extLst>
              <a:ext uri="{FF2B5EF4-FFF2-40B4-BE49-F238E27FC236}">
                <a16:creationId xmlns:a16="http://schemas.microsoft.com/office/drawing/2014/main" id="{172246C3-FDDB-0045-F3D1-D8C3E2D16AC1}"/>
              </a:ext>
            </a:extLst>
          </p:cNvPr>
          <p:cNvSpPr txBox="1"/>
          <p:nvPr/>
        </p:nvSpPr>
        <p:spPr>
          <a:xfrm>
            <a:off x="222347" y="1731267"/>
            <a:ext cx="11747305" cy="39682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lgn="just">
              <a:lnSpc>
                <a:spcPct val="200000"/>
              </a:lnSpc>
              <a:buClr>
                <a:srgbClr val="000000"/>
              </a:buClr>
              <a:buSzPts val="1600"/>
              <a:buFont typeface="Arial"/>
              <a:buChar char="•"/>
              <a:defRPr sz="1600" b="1">
                <a:latin typeface="Bookman Old Style"/>
                <a:ea typeface="Bookman Old Style"/>
                <a:cs typeface="Bookman Old Style"/>
                <a:sym typeface="Bookman Old Style"/>
              </a:defRPr>
            </a:pPr>
            <a:r>
              <a:rPr lang="en-US" dirty="0">
                <a:latin typeface="Bell MT" panose="02020503060305020303" pitchFamily="18" charset="77"/>
              </a:rPr>
              <a:t>Emojis as Contextual Cues: </a:t>
            </a:r>
            <a:r>
              <a:rPr lang="en-US" b="0" dirty="0">
                <a:latin typeface="Bell MT" panose="02020503060305020303" pitchFamily="18" charset="77"/>
              </a:rPr>
              <a:t>Unlike the reference publications, we acknowledge that the way sentiment is conveyed in textual data is significantly influenced by emojis. These symbols provide our machine a better understanding of the context, which improves the accuracy and sentiment analysis. Emojis have become an important aspect of modern communication, particularly in textual data like social media postings, chats, and online reviews. They act as vital contextual signals, conveying emotions, tone, and mood in ways that mere text cannot do. Understanding the subtleties communicated by emojis is critical for machine and algorithm sentiment analysis.</a:t>
            </a:r>
          </a:p>
          <a:p>
            <a:pPr marL="285750" indent="-285750" algn="just">
              <a:lnSpc>
                <a:spcPct val="200000"/>
              </a:lnSpc>
              <a:buClr>
                <a:srgbClr val="000000"/>
              </a:buClr>
              <a:buSzPts val="1600"/>
              <a:buFont typeface="Arial"/>
              <a:buChar char="•"/>
              <a:defRPr sz="1600" b="1">
                <a:latin typeface="Bookman Old Style"/>
                <a:ea typeface="Bookman Old Style"/>
                <a:cs typeface="Bookman Old Style"/>
                <a:sym typeface="Bookman Old Style"/>
              </a:defRPr>
            </a:pPr>
            <a:r>
              <a:rPr lang="en-US" dirty="0">
                <a:latin typeface="Bell MT" panose="02020503060305020303" pitchFamily="18" charset="77"/>
              </a:rPr>
              <a:t>Comparative Analysis: </a:t>
            </a:r>
            <a:r>
              <a:rPr lang="en-US" b="0" dirty="0">
                <a:latin typeface="Bell MT" panose="02020503060305020303" pitchFamily="18" charset="77"/>
              </a:rPr>
              <a:t>We evaluated how effectively emojis are incorporated for improved contextual comprehension and how each approach affects sentiment classification accuracy by correlating </a:t>
            </a:r>
            <a:r>
              <a:rPr lang="en-US" dirty="0" err="1">
                <a:latin typeface="Bell MT" panose="02020503060305020303" pitchFamily="18" charset="77"/>
              </a:rPr>
              <a:t>f</a:t>
            </a:r>
            <a:r>
              <a:rPr lang="en-US" b="0" dirty="0" err="1">
                <a:latin typeface="Bell MT" panose="02020503060305020303" pitchFamily="18" charset="77"/>
              </a:rPr>
              <a:t>astText</a:t>
            </a:r>
            <a:r>
              <a:rPr lang="en-US" b="0" dirty="0">
                <a:latin typeface="Bell MT" panose="02020503060305020303" pitchFamily="18" charset="77"/>
              </a:rPr>
              <a:t>, </a:t>
            </a:r>
            <a:r>
              <a:rPr lang="en-US" b="0" dirty="0" err="1">
                <a:latin typeface="Bell MT" panose="02020503060305020303" pitchFamily="18" charset="77"/>
              </a:rPr>
              <a:t>Keras</a:t>
            </a:r>
            <a:r>
              <a:rPr lang="en-US" b="0" dirty="0">
                <a:latin typeface="Bell MT" panose="02020503060305020303" pitchFamily="18" charset="77"/>
              </a:rPr>
              <a:t> Embedding Layer, and Word2Vec in our CNN-LSTM and CNN-LSTM-Transformer sentiment analysis models.</a:t>
            </a:r>
          </a:p>
        </p:txBody>
      </p:sp>
    </p:spTree>
    <p:extLst>
      <p:ext uri="{BB962C8B-B14F-4D97-AF65-F5344CB8AC3E}">
        <p14:creationId xmlns:p14="http://schemas.microsoft.com/office/powerpoint/2010/main" val="148897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TextBox 2"/>
          <p:cNvSpPr txBox="1"/>
          <p:nvPr/>
        </p:nvSpPr>
        <p:spPr>
          <a:xfrm>
            <a:off x="2531874" y="2705725"/>
            <a:ext cx="7128252" cy="14465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indent="9525" algn="ctr">
              <a:defRPr sz="4000" b="1">
                <a:solidFill>
                  <a:srgbClr val="0070C0"/>
                </a:solidFill>
                <a:latin typeface="Bookman Old Style"/>
                <a:ea typeface="Bookman Old Style"/>
                <a:cs typeface="Bookman Old Style"/>
                <a:sym typeface="Bookman Old Style"/>
              </a:defRPr>
            </a:lvl1pPr>
          </a:lstStyle>
          <a:p>
            <a:pPr indent="9525" algn="ctr">
              <a:defRPr sz="4000" b="1">
                <a:solidFill>
                  <a:srgbClr val="0070C0"/>
                </a:solidFill>
                <a:latin typeface="Bookman Old Style"/>
                <a:ea typeface="Bookman Old Style"/>
                <a:cs typeface="Bookman Old Style"/>
                <a:sym typeface="Bookman Old Style"/>
              </a:defRPr>
            </a:pPr>
            <a:r>
              <a:rPr lang="en-US" sz="4400" dirty="0">
                <a:latin typeface="Bell MT" panose="02020503060305020303" pitchFamily="18" charset="77"/>
              </a:rPr>
              <a:t>CNN-LSTM</a:t>
            </a:r>
          </a:p>
          <a:p>
            <a:pPr indent="9525" algn="ctr">
              <a:defRPr sz="4000" b="1">
                <a:solidFill>
                  <a:srgbClr val="0070C0"/>
                </a:solidFill>
                <a:latin typeface="Bookman Old Style"/>
                <a:ea typeface="Bookman Old Style"/>
                <a:cs typeface="Bookman Old Style"/>
                <a:sym typeface="Bookman Old Style"/>
              </a:defRPr>
            </a:pPr>
            <a:r>
              <a:rPr lang="en-US" sz="4400" dirty="0">
                <a:latin typeface="Bell MT" panose="02020503060305020303" pitchFamily="18" charset="77"/>
              </a:rPr>
              <a:t>HYBRID MODEL</a:t>
            </a:r>
          </a:p>
        </p:txBody>
      </p:sp>
      <p:grpSp>
        <p:nvGrpSpPr>
          <p:cNvPr id="2" name="Google Shape;179;p10">
            <a:extLst>
              <a:ext uri="{FF2B5EF4-FFF2-40B4-BE49-F238E27FC236}">
                <a16:creationId xmlns:a16="http://schemas.microsoft.com/office/drawing/2014/main" id="{54AA96A8-A372-3643-B2EF-AD5F0DDAC8FB}"/>
              </a:ext>
            </a:extLst>
          </p:cNvPr>
          <p:cNvGrpSpPr/>
          <p:nvPr/>
        </p:nvGrpSpPr>
        <p:grpSpPr>
          <a:xfrm>
            <a:off x="1860347" y="2002894"/>
            <a:ext cx="8471306" cy="2852211"/>
            <a:chOff x="610009" y="0"/>
            <a:chExt cx="7830809" cy="2546101"/>
          </a:xfrm>
        </p:grpSpPr>
        <p:sp>
          <p:nvSpPr>
            <p:cNvPr id="3" name="Google Shape;180;p10">
              <a:extLst>
                <a:ext uri="{FF2B5EF4-FFF2-40B4-BE49-F238E27FC236}">
                  <a16:creationId xmlns:a16="http://schemas.microsoft.com/office/drawing/2014/main" id="{84279D52-D2A6-B05F-9331-21A4715D5A30}"/>
                </a:ext>
              </a:extLst>
            </p:cNvPr>
            <p:cNvSpPr/>
            <p:nvPr/>
          </p:nvSpPr>
          <p:spPr>
            <a:xfrm>
              <a:off x="7710513" y="0"/>
              <a:ext cx="730305" cy="9275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935"/>
                  </a:lnTo>
                  <a:lnTo>
                    <a:pt x="20695" y="935"/>
                  </a:lnTo>
                  <a:lnTo>
                    <a:pt x="20695" y="21600"/>
                  </a:lnTo>
                  <a:lnTo>
                    <a:pt x="21600" y="21600"/>
                  </a:lnTo>
                  <a:lnTo>
                    <a:pt x="21600" y="0"/>
                  </a:lnTo>
                  <a:close/>
                </a:path>
              </a:pathLst>
            </a:custGeom>
            <a:solidFill>
              <a:schemeClr val="accent2"/>
            </a:solidFill>
            <a:ln w="9525" cap="flat">
              <a:solidFill>
                <a:schemeClr val="accent2"/>
              </a:solidFill>
              <a:prstDash val="solid"/>
              <a:round/>
            </a:ln>
            <a:effectLst/>
          </p:spPr>
          <p:txBody>
            <a:bodyPr wrap="square" lIns="45719" tIns="45719" rIns="45719" bIns="45719" numCol="1" anchor="t">
              <a:noAutofit/>
            </a:bodyPr>
            <a:lstStyle/>
            <a:p>
              <a:pPr>
                <a:defRPr sz="1100">
                  <a:latin typeface="Calibri"/>
                  <a:ea typeface="Calibri"/>
                  <a:cs typeface="Calibri"/>
                  <a:sym typeface="Calibri"/>
                </a:defRPr>
              </a:pPr>
              <a:endParaRPr/>
            </a:p>
          </p:txBody>
        </p:sp>
        <p:sp>
          <p:nvSpPr>
            <p:cNvPr id="4" name="Google Shape;181;p10">
              <a:extLst>
                <a:ext uri="{FF2B5EF4-FFF2-40B4-BE49-F238E27FC236}">
                  <a16:creationId xmlns:a16="http://schemas.microsoft.com/office/drawing/2014/main" id="{22B56DC1-9968-2498-397A-D91C9888E356}"/>
                </a:ext>
              </a:extLst>
            </p:cNvPr>
            <p:cNvSpPr/>
            <p:nvPr/>
          </p:nvSpPr>
          <p:spPr>
            <a:xfrm>
              <a:off x="610009" y="1618536"/>
              <a:ext cx="730305" cy="927565"/>
            </a:xfrm>
            <a:custGeom>
              <a:avLst/>
              <a:gdLst/>
              <a:ahLst/>
              <a:cxnLst>
                <a:cxn ang="0">
                  <a:pos x="wd2" y="hd2"/>
                </a:cxn>
                <a:cxn ang="5400000">
                  <a:pos x="wd2" y="hd2"/>
                </a:cxn>
                <a:cxn ang="10800000">
                  <a:pos x="wd2" y="hd2"/>
                </a:cxn>
                <a:cxn ang="16200000">
                  <a:pos x="wd2" y="hd2"/>
                </a:cxn>
              </a:cxnLst>
              <a:rect l="0" t="0" r="r" b="b"/>
              <a:pathLst>
                <a:path w="21600" h="21600" extrusionOk="0">
                  <a:moveTo>
                    <a:pt x="21600" y="20664"/>
                  </a:moveTo>
                  <a:lnTo>
                    <a:pt x="905" y="20664"/>
                  </a:lnTo>
                  <a:lnTo>
                    <a:pt x="905" y="0"/>
                  </a:lnTo>
                  <a:lnTo>
                    <a:pt x="0" y="0"/>
                  </a:lnTo>
                  <a:lnTo>
                    <a:pt x="0" y="21600"/>
                  </a:lnTo>
                  <a:lnTo>
                    <a:pt x="21600" y="21600"/>
                  </a:lnTo>
                  <a:lnTo>
                    <a:pt x="21600" y="20664"/>
                  </a:lnTo>
                  <a:close/>
                </a:path>
              </a:pathLst>
            </a:custGeom>
            <a:solidFill>
              <a:schemeClr val="accent2"/>
            </a:solidFill>
            <a:ln w="9525" cap="flat">
              <a:solidFill>
                <a:schemeClr val="accent2"/>
              </a:solidFill>
              <a:prstDash val="solid"/>
              <a:round/>
            </a:ln>
            <a:effectLst/>
          </p:spPr>
          <p:txBody>
            <a:bodyPr wrap="square" lIns="45719" tIns="45719" rIns="45719" bIns="45719" numCol="1" anchor="t">
              <a:noAutofit/>
            </a:bodyPr>
            <a:lstStyle/>
            <a:p>
              <a:pPr>
                <a:defRPr sz="1100">
                  <a:latin typeface="Calibri"/>
                  <a:ea typeface="Calibri"/>
                  <a:cs typeface="Calibri"/>
                  <a:sym typeface="Calibri"/>
                </a:defRPr>
              </a:pPr>
              <a:endParaRPr/>
            </a:p>
          </p:txBody>
        </p:sp>
      </p:grpSp>
    </p:spTree>
    <p:extLst>
      <p:ext uri="{BB962C8B-B14F-4D97-AF65-F5344CB8AC3E}">
        <p14:creationId xmlns:p14="http://schemas.microsoft.com/office/powerpoint/2010/main" val="30922671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07;p3">
            <a:extLst>
              <a:ext uri="{FF2B5EF4-FFF2-40B4-BE49-F238E27FC236}">
                <a16:creationId xmlns:a16="http://schemas.microsoft.com/office/drawing/2014/main" id="{CEC658AD-250D-C948-6166-086EC7FEC010}"/>
              </a:ext>
            </a:extLst>
          </p:cNvPr>
          <p:cNvSpPr txBox="1"/>
          <p:nvPr/>
        </p:nvSpPr>
        <p:spPr>
          <a:xfrm>
            <a:off x="294290" y="429975"/>
            <a:ext cx="11424744" cy="6155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9525" algn="ctr">
              <a:defRPr sz="4000" b="1">
                <a:solidFill>
                  <a:srgbClr val="0070C0"/>
                </a:solidFill>
                <a:latin typeface="Bookman Old Style"/>
                <a:ea typeface="Bookman Old Style"/>
                <a:cs typeface="Bookman Old Style"/>
                <a:sym typeface="Bookman Old Style"/>
              </a:defRPr>
            </a:lvl1pPr>
          </a:lstStyle>
          <a:p>
            <a:r>
              <a:rPr lang="en-US" dirty="0">
                <a:latin typeface="Bell MT" panose="02020503060305020303" pitchFamily="18" charset="77"/>
              </a:rPr>
              <a:t>DATASETS</a:t>
            </a:r>
          </a:p>
        </p:txBody>
      </p:sp>
      <p:sp>
        <p:nvSpPr>
          <p:cNvPr id="11" name="Google Shape;108;p3">
            <a:extLst>
              <a:ext uri="{FF2B5EF4-FFF2-40B4-BE49-F238E27FC236}">
                <a16:creationId xmlns:a16="http://schemas.microsoft.com/office/drawing/2014/main" id="{39EBEF1F-EAC9-8BD3-632D-615A4D5CFBA0}"/>
              </a:ext>
            </a:extLst>
          </p:cNvPr>
          <p:cNvSpPr/>
          <p:nvPr/>
        </p:nvSpPr>
        <p:spPr>
          <a:xfrm rot="10800000" flipH="1">
            <a:off x="2350214" y="1080963"/>
            <a:ext cx="7491572" cy="457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3600"/>
                </a:lnTo>
                <a:lnTo>
                  <a:pt x="21600" y="0"/>
                </a:lnTo>
                <a:lnTo>
                  <a:pt x="21600" y="18000"/>
                </a:lnTo>
                <a:lnTo>
                  <a:pt x="0" y="21600"/>
                </a:lnTo>
                <a:close/>
              </a:path>
            </a:pathLst>
          </a:custGeom>
          <a:solidFill>
            <a:schemeClr val="accent2"/>
          </a:solidFill>
          <a:ln>
            <a:solidFill>
              <a:schemeClr val="accent2"/>
            </a:solidFill>
          </a:ln>
        </p:spPr>
        <p:txBody>
          <a:bodyPr lIns="45719" rIns="45719"/>
          <a:lstStyle/>
          <a:p>
            <a:pPr>
              <a:defRPr sz="1300">
                <a:solidFill>
                  <a:srgbClr val="BE343A"/>
                </a:solidFill>
                <a:latin typeface="Calibri"/>
                <a:ea typeface="Calibri"/>
                <a:cs typeface="Calibri"/>
                <a:sym typeface="Calibri"/>
              </a:defRPr>
            </a:pPr>
            <a:endParaRPr/>
          </a:p>
        </p:txBody>
      </p:sp>
      <p:sp>
        <p:nvSpPr>
          <p:cNvPr id="4" name="TextBox 3">
            <a:extLst>
              <a:ext uri="{FF2B5EF4-FFF2-40B4-BE49-F238E27FC236}">
                <a16:creationId xmlns:a16="http://schemas.microsoft.com/office/drawing/2014/main" id="{172246C3-FDDB-0045-F3D1-D8C3E2D16AC1}"/>
              </a:ext>
            </a:extLst>
          </p:cNvPr>
          <p:cNvSpPr txBox="1"/>
          <p:nvPr/>
        </p:nvSpPr>
        <p:spPr>
          <a:xfrm>
            <a:off x="1220086" y="1756683"/>
            <a:ext cx="9751827" cy="33446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lgn="just">
              <a:lnSpc>
                <a:spcPct val="200000"/>
              </a:lnSpc>
              <a:buFont typeface="Wingdings" pitchFamily="2" charset="2"/>
              <a:buChar char="§"/>
            </a:pPr>
            <a:r>
              <a:rPr lang="en-US" sz="1800" dirty="0">
                <a:latin typeface="Bell MT" panose="02020503060305020303" pitchFamily="18" charset="77"/>
              </a:rPr>
              <a:t>For our project, we are utilizing two distinct types of datasets. One of the datasets is </a:t>
            </a:r>
            <a:r>
              <a:rPr lang="en-US" sz="1800" b="1" dirty="0">
                <a:latin typeface="Bell MT" panose="02020503060305020303" pitchFamily="18" charset="77"/>
              </a:rPr>
              <a:t>Twitter US Airline dataset</a:t>
            </a:r>
            <a:r>
              <a:rPr lang="en-US" sz="1800" dirty="0">
                <a:latin typeface="Bell MT" panose="02020503060305020303" pitchFamily="18" charset="77"/>
              </a:rPr>
              <a:t>, which consists of </a:t>
            </a:r>
            <a:r>
              <a:rPr lang="en-US" sz="1800" b="1" dirty="0">
                <a:latin typeface="Bell MT" panose="02020503060305020303" pitchFamily="18" charset="77"/>
              </a:rPr>
              <a:t>1 - 2 lines of tweets</a:t>
            </a:r>
            <a:r>
              <a:rPr lang="en-US" sz="1800" dirty="0">
                <a:latin typeface="Bell MT" panose="02020503060305020303" pitchFamily="18" charset="77"/>
              </a:rPr>
              <a:t>, and the other is </a:t>
            </a:r>
            <a:r>
              <a:rPr lang="en-US" sz="1800" b="1" dirty="0">
                <a:latin typeface="Bell MT" panose="02020503060305020303" pitchFamily="18" charset="77"/>
              </a:rPr>
              <a:t>IMDB Movie Review dataset</a:t>
            </a:r>
            <a:r>
              <a:rPr lang="en-US" sz="1800" dirty="0">
                <a:latin typeface="Bell MT" panose="02020503060305020303" pitchFamily="18" charset="77"/>
              </a:rPr>
              <a:t>, which consists of </a:t>
            </a:r>
            <a:r>
              <a:rPr lang="en-US" sz="1800" b="1" dirty="0">
                <a:latin typeface="Bell MT" panose="02020503060305020303" pitchFamily="18" charset="77"/>
              </a:rPr>
              <a:t>paragraph reviews</a:t>
            </a:r>
            <a:r>
              <a:rPr lang="en-US" sz="1800" dirty="0">
                <a:latin typeface="Bell MT" panose="02020503060305020303" pitchFamily="18" charset="77"/>
              </a:rPr>
              <a:t>. </a:t>
            </a:r>
          </a:p>
          <a:p>
            <a:pPr marL="285750" indent="-285750" algn="just">
              <a:lnSpc>
                <a:spcPct val="200000"/>
              </a:lnSpc>
              <a:buFont typeface="Wingdings" pitchFamily="2" charset="2"/>
              <a:buChar char="§"/>
            </a:pPr>
            <a:r>
              <a:rPr lang="en-US" sz="1800" dirty="0">
                <a:latin typeface="Bell MT" panose="02020503060305020303" pitchFamily="18" charset="77"/>
              </a:rPr>
              <a:t>Assessing the model's effectiveness in several scenarios, such as the Twitter US Airline dataset and the IMDB Movie Review dataset to determine its flexibility and capacity to generalize sentiment analysis across multiple textual sources.</a:t>
            </a:r>
          </a:p>
        </p:txBody>
      </p:sp>
    </p:spTree>
    <p:extLst>
      <p:ext uri="{BB962C8B-B14F-4D97-AF65-F5344CB8AC3E}">
        <p14:creationId xmlns:p14="http://schemas.microsoft.com/office/powerpoint/2010/main" val="2910096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9;p2">
            <a:extLst>
              <a:ext uri="{FF2B5EF4-FFF2-40B4-BE49-F238E27FC236}">
                <a16:creationId xmlns:a16="http://schemas.microsoft.com/office/drawing/2014/main" id="{C348A2F6-FE09-FDFB-476F-2B229523D523}"/>
              </a:ext>
            </a:extLst>
          </p:cNvPr>
          <p:cNvSpPr/>
          <p:nvPr/>
        </p:nvSpPr>
        <p:spPr>
          <a:xfrm>
            <a:off x="5948018" y="2118067"/>
            <a:ext cx="4797011" cy="3331511"/>
          </a:xfrm>
          <a:prstGeom prst="rect">
            <a:avLst/>
          </a:prstGeom>
          <a:solidFill>
            <a:srgbClr val="FFFFFF"/>
          </a:solidFill>
          <a:ln w="12700">
            <a:miter lim="400000"/>
          </a:ln>
        </p:spPr>
        <p:txBody>
          <a:bodyPr lIns="45719" rIns="45719" anchor="ctr"/>
          <a:lstStyle/>
          <a:p>
            <a:pPr>
              <a:defRPr sz="2000">
                <a:latin typeface="Bookman Old Style"/>
                <a:ea typeface="Bookman Old Style"/>
                <a:cs typeface="Bookman Old Style"/>
                <a:sym typeface="Bookman Old Style"/>
              </a:defRPr>
            </a:pPr>
            <a:endParaRPr/>
          </a:p>
        </p:txBody>
      </p:sp>
      <p:grpSp>
        <p:nvGrpSpPr>
          <p:cNvPr id="3" name="Google Shape;96;p2">
            <a:extLst>
              <a:ext uri="{FF2B5EF4-FFF2-40B4-BE49-F238E27FC236}">
                <a16:creationId xmlns:a16="http://schemas.microsoft.com/office/drawing/2014/main" id="{3CCF784A-C064-E217-667A-31206D2DA6BF}"/>
              </a:ext>
            </a:extLst>
          </p:cNvPr>
          <p:cNvGrpSpPr/>
          <p:nvPr/>
        </p:nvGrpSpPr>
        <p:grpSpPr>
          <a:xfrm>
            <a:off x="849950" y="1157352"/>
            <a:ext cx="7399700" cy="3707321"/>
            <a:chOff x="35531" y="0"/>
            <a:chExt cx="7399698" cy="3707320"/>
          </a:xfrm>
        </p:grpSpPr>
        <p:sp>
          <p:nvSpPr>
            <p:cNvPr id="5" name="Google Shape;97;p2">
              <a:extLst>
                <a:ext uri="{FF2B5EF4-FFF2-40B4-BE49-F238E27FC236}">
                  <a16:creationId xmlns:a16="http://schemas.microsoft.com/office/drawing/2014/main" id="{BD842BE6-A88F-AECC-6C37-6151B0326F2B}"/>
                </a:ext>
              </a:extLst>
            </p:cNvPr>
            <p:cNvSpPr txBox="1"/>
            <p:nvPr/>
          </p:nvSpPr>
          <p:spPr>
            <a:xfrm>
              <a:off x="35531" y="865603"/>
              <a:ext cx="3587525" cy="284171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0949" tIns="60949" rIns="60949" bIns="60949" numCol="1" anchor="ctr">
              <a:spAutoFit/>
            </a:bodyPr>
            <a:lstStyle/>
            <a:p>
              <a:pPr indent="9525" algn="ctr">
                <a:lnSpc>
                  <a:spcPct val="150000"/>
                </a:lnSpc>
                <a:defRPr sz="2000" b="1">
                  <a:solidFill>
                    <a:srgbClr val="0070C0"/>
                  </a:solidFill>
                  <a:latin typeface="Bookman Old Style"/>
                  <a:ea typeface="Bookman Old Style"/>
                  <a:cs typeface="Bookman Old Style"/>
                  <a:sym typeface="Bookman Old Style"/>
                </a:defRPr>
              </a:pPr>
              <a:r>
                <a:rPr sz="2400" dirty="0">
                  <a:latin typeface="Bell MT" panose="02020503060305020303" pitchFamily="18" charset="77"/>
                </a:rPr>
                <a:t>CONVOLUTION NEURAL NETWORK -  LONG SHORT-TERM MEMORY (CNN-LSTM)</a:t>
              </a:r>
            </a:p>
            <a:p>
              <a:pPr indent="9525" algn="ctr">
                <a:lnSpc>
                  <a:spcPct val="150000"/>
                </a:lnSpc>
                <a:defRPr sz="2000" b="1">
                  <a:solidFill>
                    <a:srgbClr val="0070C0"/>
                  </a:solidFill>
                  <a:latin typeface="Bookman Old Style"/>
                  <a:ea typeface="Bookman Old Style"/>
                  <a:cs typeface="Bookman Old Style"/>
                  <a:sym typeface="Bookman Old Style"/>
                </a:defRPr>
              </a:pPr>
              <a:r>
                <a:rPr sz="2400" dirty="0">
                  <a:latin typeface="Bell MT" panose="02020503060305020303" pitchFamily="18" charset="77"/>
                </a:rPr>
                <a:t>HYBRID MODEL </a:t>
              </a:r>
            </a:p>
          </p:txBody>
        </p:sp>
        <p:sp>
          <p:nvSpPr>
            <p:cNvPr id="6" name="Google Shape;99;p2">
              <a:extLst>
                <a:ext uri="{FF2B5EF4-FFF2-40B4-BE49-F238E27FC236}">
                  <a16:creationId xmlns:a16="http://schemas.microsoft.com/office/drawing/2014/main" id="{31F8A35C-23D0-3A67-1E80-C98E2F92E01A}"/>
                </a:ext>
              </a:extLst>
            </p:cNvPr>
            <p:cNvSpPr/>
            <p:nvPr/>
          </p:nvSpPr>
          <p:spPr>
            <a:xfrm>
              <a:off x="4211672" y="0"/>
              <a:ext cx="3223557" cy="1952633"/>
            </a:xfrm>
            <a:prstGeom prst="rect">
              <a:avLst/>
            </a:prstGeom>
            <a:solidFill>
              <a:srgbClr val="FFFFFF"/>
            </a:solidFill>
            <a:ln w="12700" cap="flat">
              <a:noFill/>
              <a:miter lim="400000"/>
            </a:ln>
            <a:effectLst/>
          </p:spPr>
          <p:txBody>
            <a:bodyPr wrap="square" lIns="45719" tIns="45719" rIns="45719" bIns="45719" numCol="1" anchor="ctr">
              <a:noAutofit/>
            </a:bodyPr>
            <a:lstStyle/>
            <a:p>
              <a:pPr>
                <a:defRPr sz="2000">
                  <a:latin typeface="Bookman Old Style"/>
                  <a:ea typeface="Bookman Old Style"/>
                  <a:cs typeface="Bookman Old Style"/>
                  <a:sym typeface="Bookman Old Style"/>
                </a:defRPr>
              </a:pPr>
              <a:endParaRPr/>
            </a:p>
          </p:txBody>
        </p:sp>
      </p:grpSp>
      <p:sp>
        <p:nvSpPr>
          <p:cNvPr id="8" name="Google Shape;100;p2">
            <a:extLst>
              <a:ext uri="{FF2B5EF4-FFF2-40B4-BE49-F238E27FC236}">
                <a16:creationId xmlns:a16="http://schemas.microsoft.com/office/drawing/2014/main" id="{48E92FAA-8240-E038-35B5-53C519325780}"/>
              </a:ext>
            </a:extLst>
          </p:cNvPr>
          <p:cNvSpPr txBox="1"/>
          <p:nvPr/>
        </p:nvSpPr>
        <p:spPr>
          <a:xfrm>
            <a:off x="6224530" y="1692422"/>
            <a:ext cx="5496725" cy="3466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p>
            <a:pPr algn="just">
              <a:lnSpc>
                <a:spcPct val="200000"/>
              </a:lnSpc>
              <a:defRPr sz="1600">
                <a:latin typeface="Bookman Old Style"/>
                <a:ea typeface="Bookman Old Style"/>
                <a:cs typeface="Bookman Old Style"/>
                <a:sym typeface="Bookman Old Style"/>
              </a:defRPr>
            </a:pPr>
            <a:r>
              <a:rPr dirty="0">
                <a:latin typeface="Bell MT" panose="02020503060305020303" pitchFamily="18" charset="77"/>
              </a:rPr>
              <a:t>In this project we are using CNN-LSTM Hybrid model.</a:t>
            </a:r>
          </a:p>
          <a:p>
            <a:pPr algn="just">
              <a:lnSpc>
                <a:spcPct val="200000"/>
              </a:lnSpc>
              <a:defRPr sz="1600" b="1">
                <a:latin typeface="Bookman Old Style"/>
                <a:ea typeface="Bookman Old Style"/>
                <a:cs typeface="Bookman Old Style"/>
                <a:sym typeface="Bookman Old Style"/>
              </a:defRPr>
            </a:pPr>
            <a:r>
              <a:rPr dirty="0">
                <a:latin typeface="Bell MT" panose="02020503060305020303" pitchFamily="18" charset="77"/>
              </a:rPr>
              <a:t>CNN Model in Sentiment Analysis</a:t>
            </a:r>
            <a:r>
              <a:rPr b="0" dirty="0">
                <a:latin typeface="Bell MT" panose="02020503060305020303" pitchFamily="18" charset="77"/>
              </a:rPr>
              <a:t>:</a:t>
            </a:r>
          </a:p>
          <a:p>
            <a:pPr marL="285750" indent="-285750" algn="just">
              <a:lnSpc>
                <a:spcPct val="200000"/>
              </a:lnSpc>
              <a:buClr>
                <a:srgbClr val="000000"/>
              </a:buClr>
              <a:buSzPts val="1600"/>
              <a:buFont typeface="Arial"/>
              <a:buChar char="•"/>
              <a:defRPr sz="1600">
                <a:latin typeface="Bookman Old Style"/>
                <a:ea typeface="Bookman Old Style"/>
                <a:cs typeface="Bookman Old Style"/>
                <a:sym typeface="Bookman Old Style"/>
              </a:defRPr>
            </a:pPr>
            <a:r>
              <a:rPr dirty="0">
                <a:latin typeface="Bell MT" panose="02020503060305020303" pitchFamily="18" charset="77"/>
              </a:rPr>
              <a:t>Local Feature Learning</a:t>
            </a:r>
          </a:p>
          <a:p>
            <a:pPr marL="285750" indent="-285750" algn="just">
              <a:lnSpc>
                <a:spcPct val="200000"/>
              </a:lnSpc>
              <a:buClr>
                <a:srgbClr val="000000"/>
              </a:buClr>
              <a:buSzPts val="1600"/>
              <a:buFont typeface="Arial"/>
              <a:buChar char="•"/>
              <a:defRPr sz="1600">
                <a:latin typeface="Bookman Old Style"/>
                <a:ea typeface="Bookman Old Style"/>
                <a:cs typeface="Bookman Old Style"/>
                <a:sym typeface="Bookman Old Style"/>
              </a:defRPr>
            </a:pPr>
            <a:r>
              <a:rPr dirty="0">
                <a:latin typeface="Bell MT" panose="02020503060305020303" pitchFamily="18" charset="77"/>
              </a:rPr>
              <a:t>Robustness to Noise</a:t>
            </a:r>
          </a:p>
          <a:p>
            <a:pPr algn="just">
              <a:lnSpc>
                <a:spcPct val="200000"/>
              </a:lnSpc>
              <a:defRPr sz="1600" b="1">
                <a:latin typeface="Bookman Old Style"/>
                <a:ea typeface="Bookman Old Style"/>
                <a:cs typeface="Bookman Old Style"/>
                <a:sym typeface="Bookman Old Style"/>
              </a:defRPr>
            </a:pPr>
            <a:r>
              <a:rPr dirty="0">
                <a:latin typeface="Bell MT" panose="02020503060305020303" pitchFamily="18" charset="77"/>
              </a:rPr>
              <a:t>LSTM Model in Sentiment Analysis</a:t>
            </a:r>
            <a:r>
              <a:rPr b="0" dirty="0">
                <a:latin typeface="Bell MT" panose="02020503060305020303" pitchFamily="18" charset="77"/>
              </a:rPr>
              <a:t>:</a:t>
            </a:r>
          </a:p>
          <a:p>
            <a:pPr marL="171450" indent="-171450" algn="just">
              <a:lnSpc>
                <a:spcPct val="200000"/>
              </a:lnSpc>
              <a:buClr>
                <a:srgbClr val="000000"/>
              </a:buClr>
              <a:buSzPts val="1600"/>
              <a:buFont typeface="Arial"/>
              <a:buChar char="•"/>
              <a:defRPr sz="1600">
                <a:latin typeface="Bookman Old Style"/>
                <a:ea typeface="Bookman Old Style"/>
                <a:cs typeface="Bookman Old Style"/>
                <a:sym typeface="Bookman Old Style"/>
              </a:defRPr>
            </a:pPr>
            <a:r>
              <a:rPr dirty="0">
                <a:latin typeface="Bell MT" panose="02020503060305020303" pitchFamily="18" charset="77"/>
              </a:rPr>
              <a:t>Processing Sequential Information</a:t>
            </a:r>
          </a:p>
          <a:p>
            <a:pPr marL="171450" indent="-171450" algn="just">
              <a:lnSpc>
                <a:spcPct val="200000"/>
              </a:lnSpc>
              <a:buClr>
                <a:srgbClr val="000000"/>
              </a:buClr>
              <a:buSzPts val="1600"/>
              <a:buFont typeface="Arial"/>
              <a:buChar char="•"/>
              <a:defRPr sz="1600">
                <a:latin typeface="Bookman Old Style"/>
                <a:ea typeface="Bookman Old Style"/>
                <a:cs typeface="Bookman Old Style"/>
                <a:sym typeface="Bookman Old Style"/>
              </a:defRPr>
            </a:pPr>
            <a:r>
              <a:rPr dirty="0">
                <a:latin typeface="Bell MT" panose="02020503060305020303" pitchFamily="18" charset="77"/>
              </a:rPr>
              <a:t>Managing Variable-Length Sequences</a:t>
            </a:r>
          </a:p>
        </p:txBody>
      </p:sp>
      <p:grpSp>
        <p:nvGrpSpPr>
          <p:cNvPr id="9" name="Google Shape;98;p2">
            <a:extLst>
              <a:ext uri="{FF2B5EF4-FFF2-40B4-BE49-F238E27FC236}">
                <a16:creationId xmlns:a16="http://schemas.microsoft.com/office/drawing/2014/main" id="{EEE9F7E5-F925-315D-86B1-D46CF7F34101}"/>
              </a:ext>
            </a:extLst>
          </p:cNvPr>
          <p:cNvGrpSpPr/>
          <p:nvPr/>
        </p:nvGrpSpPr>
        <p:grpSpPr>
          <a:xfrm>
            <a:off x="4833552" y="1692422"/>
            <a:ext cx="1177233" cy="3502784"/>
            <a:chOff x="0" y="0"/>
            <a:chExt cx="1177231" cy="3266097"/>
          </a:xfrm>
        </p:grpSpPr>
        <p:sp>
          <p:nvSpPr>
            <p:cNvPr id="12" name="Shape">
              <a:extLst>
                <a:ext uri="{FF2B5EF4-FFF2-40B4-BE49-F238E27FC236}">
                  <a16:creationId xmlns:a16="http://schemas.microsoft.com/office/drawing/2014/main" id="{98211FB4-0FFB-3D77-2C2C-4BA558B246BF}"/>
                </a:ext>
              </a:extLst>
            </p:cNvPr>
            <p:cNvSpPr/>
            <p:nvPr/>
          </p:nvSpPr>
          <p:spPr>
            <a:xfrm>
              <a:off x="0" y="0"/>
              <a:ext cx="1177232" cy="326609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19182"/>
                    <a:pt x="10800" y="16200"/>
                  </a:cubicBezTo>
                  <a:lnTo>
                    <a:pt x="10800" y="16200"/>
                  </a:lnTo>
                  <a:cubicBezTo>
                    <a:pt x="10800" y="13218"/>
                    <a:pt x="5965" y="10800"/>
                    <a:pt x="0" y="10800"/>
                  </a:cubicBezTo>
                  <a:cubicBezTo>
                    <a:pt x="5965" y="10800"/>
                    <a:pt x="10800" y="8382"/>
                    <a:pt x="10800" y="5400"/>
                  </a:cubicBezTo>
                  <a:lnTo>
                    <a:pt x="10800" y="5400"/>
                  </a:lnTo>
                  <a:cubicBezTo>
                    <a:pt x="10800" y="2418"/>
                    <a:pt x="15635" y="0"/>
                    <a:pt x="21600" y="0"/>
                  </a:cubicBezTo>
                  <a:close/>
                </a:path>
              </a:pathLst>
            </a:custGeom>
            <a:solidFill>
              <a:srgbClr val="FFFFFF"/>
            </a:solidFill>
            <a:ln w="12700" cap="flat">
              <a:noFill/>
              <a:miter lim="400000"/>
            </a:ln>
            <a:effectLst/>
          </p:spPr>
          <p:txBody>
            <a:bodyPr wrap="square" lIns="45719" tIns="45719" rIns="45719" bIns="45719" numCol="1" anchor="ctr">
              <a:noAutofit/>
            </a:bodyPr>
            <a:lstStyle/>
            <a:p>
              <a:endParaRPr/>
            </a:p>
          </p:txBody>
        </p:sp>
        <p:sp>
          <p:nvSpPr>
            <p:cNvPr id="13" name="Line">
              <a:extLst>
                <a:ext uri="{FF2B5EF4-FFF2-40B4-BE49-F238E27FC236}">
                  <a16:creationId xmlns:a16="http://schemas.microsoft.com/office/drawing/2014/main" id="{45EA234E-6DE0-47B7-16E3-D0A862F0A765}"/>
                </a:ext>
              </a:extLst>
            </p:cNvPr>
            <p:cNvSpPr/>
            <p:nvPr/>
          </p:nvSpPr>
          <p:spPr>
            <a:xfrm>
              <a:off x="0" y="0"/>
              <a:ext cx="1177232" cy="326609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19182"/>
                    <a:pt x="10800" y="16200"/>
                  </a:cubicBezTo>
                  <a:lnTo>
                    <a:pt x="10800" y="16200"/>
                  </a:lnTo>
                  <a:cubicBezTo>
                    <a:pt x="10800" y="13218"/>
                    <a:pt x="5965" y="10800"/>
                    <a:pt x="0" y="10800"/>
                  </a:cubicBezTo>
                  <a:cubicBezTo>
                    <a:pt x="5965" y="10800"/>
                    <a:pt x="10800" y="8382"/>
                    <a:pt x="10800" y="5400"/>
                  </a:cubicBezTo>
                  <a:lnTo>
                    <a:pt x="10800" y="5400"/>
                  </a:lnTo>
                  <a:cubicBezTo>
                    <a:pt x="10800" y="2418"/>
                    <a:pt x="15635" y="0"/>
                    <a:pt x="21600" y="0"/>
                  </a:cubicBezTo>
                </a:path>
              </a:pathLst>
            </a:custGeom>
            <a:noFill/>
            <a:ln w="12700" cap="flat">
              <a:solidFill>
                <a:schemeClr val="accent2"/>
              </a:solidFill>
              <a:prstDash val="solid"/>
              <a:miter lim="800000"/>
            </a:ln>
            <a:effectLst/>
          </p:spPr>
          <p:txBody>
            <a:bodyPr wrap="square" lIns="45719" tIns="45719" rIns="45719" bIns="45719" numCol="1" anchor="ctr">
              <a:noAutofit/>
            </a:bodyPr>
            <a:lstStyle/>
            <a:p>
              <a:endParaRPr dirty="0"/>
            </a:p>
          </p:txBody>
        </p:sp>
      </p:grpSp>
    </p:spTree>
    <p:extLst>
      <p:ext uri="{BB962C8B-B14F-4D97-AF65-F5344CB8AC3E}">
        <p14:creationId xmlns:p14="http://schemas.microsoft.com/office/powerpoint/2010/main" val="38139164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07;p3">
            <a:extLst>
              <a:ext uri="{FF2B5EF4-FFF2-40B4-BE49-F238E27FC236}">
                <a16:creationId xmlns:a16="http://schemas.microsoft.com/office/drawing/2014/main" id="{CEC658AD-250D-C948-6166-086EC7FEC010}"/>
              </a:ext>
            </a:extLst>
          </p:cNvPr>
          <p:cNvSpPr txBox="1"/>
          <p:nvPr/>
        </p:nvSpPr>
        <p:spPr>
          <a:xfrm>
            <a:off x="1065089" y="429974"/>
            <a:ext cx="10061822" cy="12311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indent="9525" algn="ctr">
              <a:defRPr sz="4000" b="1">
                <a:solidFill>
                  <a:srgbClr val="0070C0"/>
                </a:solidFill>
                <a:latin typeface="Bookman Old Style"/>
                <a:ea typeface="Bookman Old Style"/>
                <a:cs typeface="Bookman Old Style"/>
                <a:sym typeface="Bookman Old Style"/>
              </a:defRPr>
            </a:lvl1pPr>
          </a:lstStyle>
          <a:p>
            <a:r>
              <a:rPr lang="en-US" dirty="0">
                <a:latin typeface="Bell MT" panose="02020503060305020303" pitchFamily="18" charset="77"/>
              </a:rPr>
              <a:t>ARCHITECTURE OF OUR PROPOSED CNN-LSTM HYBRID MODEL</a:t>
            </a:r>
          </a:p>
        </p:txBody>
      </p:sp>
      <p:sp>
        <p:nvSpPr>
          <p:cNvPr id="11" name="Google Shape;108;p3">
            <a:extLst>
              <a:ext uri="{FF2B5EF4-FFF2-40B4-BE49-F238E27FC236}">
                <a16:creationId xmlns:a16="http://schemas.microsoft.com/office/drawing/2014/main" id="{39EBEF1F-EAC9-8BD3-632D-615A4D5CFBA0}"/>
              </a:ext>
            </a:extLst>
          </p:cNvPr>
          <p:cNvSpPr/>
          <p:nvPr/>
        </p:nvSpPr>
        <p:spPr>
          <a:xfrm rot="10800000" flipH="1">
            <a:off x="2350214" y="1661081"/>
            <a:ext cx="7491572" cy="457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3600"/>
                </a:lnTo>
                <a:lnTo>
                  <a:pt x="21600" y="0"/>
                </a:lnTo>
                <a:lnTo>
                  <a:pt x="21600" y="18000"/>
                </a:lnTo>
                <a:lnTo>
                  <a:pt x="0" y="21600"/>
                </a:lnTo>
                <a:close/>
              </a:path>
            </a:pathLst>
          </a:custGeom>
          <a:solidFill>
            <a:schemeClr val="accent2"/>
          </a:solidFill>
          <a:ln>
            <a:solidFill>
              <a:schemeClr val="accent2"/>
            </a:solidFill>
          </a:ln>
        </p:spPr>
        <p:txBody>
          <a:bodyPr lIns="45719" rIns="45719"/>
          <a:lstStyle/>
          <a:p>
            <a:pPr>
              <a:defRPr sz="1300">
                <a:solidFill>
                  <a:srgbClr val="BE343A"/>
                </a:solidFill>
                <a:latin typeface="Calibri"/>
                <a:ea typeface="Calibri"/>
                <a:cs typeface="Calibri"/>
                <a:sym typeface="Calibri"/>
              </a:defRPr>
            </a:pPr>
            <a:endParaRPr/>
          </a:p>
        </p:txBody>
      </p:sp>
      <p:pic>
        <p:nvPicPr>
          <p:cNvPr id="2" name="Picture 2" descr="Picture 2">
            <a:extLst>
              <a:ext uri="{FF2B5EF4-FFF2-40B4-BE49-F238E27FC236}">
                <a16:creationId xmlns:a16="http://schemas.microsoft.com/office/drawing/2014/main" id="{F8CA88AF-4F47-3E66-CBA2-6A822DC80777}"/>
              </a:ext>
            </a:extLst>
          </p:cNvPr>
          <p:cNvPicPr>
            <a:picLocks noChangeAspect="1"/>
          </p:cNvPicPr>
          <p:nvPr/>
        </p:nvPicPr>
        <p:blipFill>
          <a:blip r:embed="rId3"/>
          <a:stretch>
            <a:fillRect/>
          </a:stretch>
        </p:blipFill>
        <p:spPr>
          <a:xfrm>
            <a:off x="5372610" y="1901556"/>
            <a:ext cx="1898523" cy="4526470"/>
          </a:xfrm>
          <a:prstGeom prst="rect">
            <a:avLst/>
          </a:prstGeom>
          <a:solidFill>
            <a:srgbClr val="FFFFFF">
              <a:shade val="85000"/>
            </a:srgbClr>
          </a:solidFill>
          <a:ln w="3175"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9578419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07;p3">
            <a:extLst>
              <a:ext uri="{FF2B5EF4-FFF2-40B4-BE49-F238E27FC236}">
                <a16:creationId xmlns:a16="http://schemas.microsoft.com/office/drawing/2014/main" id="{CEC658AD-250D-C948-6166-086EC7FEC010}"/>
              </a:ext>
            </a:extLst>
          </p:cNvPr>
          <p:cNvSpPr txBox="1"/>
          <p:nvPr/>
        </p:nvSpPr>
        <p:spPr>
          <a:xfrm>
            <a:off x="1632233" y="271850"/>
            <a:ext cx="8927534" cy="12311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indent="9525" algn="ctr">
              <a:defRPr sz="4000" b="1">
                <a:solidFill>
                  <a:srgbClr val="0070C0"/>
                </a:solidFill>
                <a:latin typeface="Bookman Old Style"/>
                <a:ea typeface="Bookman Old Style"/>
                <a:cs typeface="Bookman Old Style"/>
                <a:sym typeface="Bookman Old Style"/>
              </a:defRPr>
            </a:lvl1pPr>
          </a:lstStyle>
          <a:p>
            <a:r>
              <a:rPr lang="en-US" dirty="0">
                <a:latin typeface="Bell MT" panose="02020503060305020303" pitchFamily="18" charset="77"/>
              </a:rPr>
              <a:t>REASONS FOR IMPLEMENTING CNN-LSTM HYBRID MODEL</a:t>
            </a:r>
          </a:p>
        </p:txBody>
      </p:sp>
      <p:sp>
        <p:nvSpPr>
          <p:cNvPr id="11" name="Google Shape;108;p3">
            <a:extLst>
              <a:ext uri="{FF2B5EF4-FFF2-40B4-BE49-F238E27FC236}">
                <a16:creationId xmlns:a16="http://schemas.microsoft.com/office/drawing/2014/main" id="{39EBEF1F-EAC9-8BD3-632D-615A4D5CFBA0}"/>
              </a:ext>
            </a:extLst>
          </p:cNvPr>
          <p:cNvSpPr/>
          <p:nvPr/>
        </p:nvSpPr>
        <p:spPr>
          <a:xfrm rot="10800000" flipH="1">
            <a:off x="2350214" y="1502957"/>
            <a:ext cx="7491572" cy="457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3600"/>
                </a:lnTo>
                <a:lnTo>
                  <a:pt x="21600" y="0"/>
                </a:lnTo>
                <a:lnTo>
                  <a:pt x="21600" y="18000"/>
                </a:lnTo>
                <a:lnTo>
                  <a:pt x="0" y="21600"/>
                </a:lnTo>
                <a:close/>
              </a:path>
            </a:pathLst>
          </a:custGeom>
          <a:solidFill>
            <a:schemeClr val="accent2"/>
          </a:solidFill>
          <a:ln>
            <a:solidFill>
              <a:schemeClr val="accent2"/>
            </a:solidFill>
          </a:ln>
        </p:spPr>
        <p:txBody>
          <a:bodyPr lIns="45719" rIns="45719"/>
          <a:lstStyle/>
          <a:p>
            <a:pPr>
              <a:defRPr sz="1300">
                <a:solidFill>
                  <a:srgbClr val="BE343A"/>
                </a:solidFill>
                <a:latin typeface="Calibri"/>
                <a:ea typeface="Calibri"/>
                <a:cs typeface="Calibri"/>
                <a:sym typeface="Calibri"/>
              </a:defRPr>
            </a:pPr>
            <a:endParaRPr/>
          </a:p>
        </p:txBody>
      </p:sp>
      <p:sp>
        <p:nvSpPr>
          <p:cNvPr id="4" name="TextBox 3">
            <a:extLst>
              <a:ext uri="{FF2B5EF4-FFF2-40B4-BE49-F238E27FC236}">
                <a16:creationId xmlns:a16="http://schemas.microsoft.com/office/drawing/2014/main" id="{172246C3-FDDB-0045-F3D1-D8C3E2D16AC1}"/>
              </a:ext>
            </a:extLst>
          </p:cNvPr>
          <p:cNvSpPr txBox="1"/>
          <p:nvPr/>
        </p:nvSpPr>
        <p:spPr>
          <a:xfrm>
            <a:off x="737326" y="1802456"/>
            <a:ext cx="10717348" cy="39682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lgn="just">
              <a:lnSpc>
                <a:spcPct val="200000"/>
              </a:lnSpc>
              <a:buClr>
                <a:srgbClr val="000000"/>
              </a:buClr>
              <a:buSzPts val="1600"/>
              <a:buFont typeface="Arial"/>
              <a:buChar char="•"/>
              <a:defRPr sz="1600" b="1">
                <a:latin typeface="Bookman Old Style"/>
                <a:ea typeface="Bookman Old Style"/>
                <a:cs typeface="Bookman Old Style"/>
                <a:sym typeface="Bookman Old Style"/>
              </a:defRPr>
            </a:pPr>
            <a:r>
              <a:rPr lang="en-US" dirty="0">
                <a:latin typeface="Bell MT" panose="02020503060305020303" pitchFamily="18" charset="77"/>
              </a:rPr>
              <a:t>Strengths When Used Together: </a:t>
            </a:r>
            <a:r>
              <a:rPr lang="en-US" b="0" dirty="0">
                <a:latin typeface="Bell MT" panose="02020503060305020303" pitchFamily="18" charset="77"/>
              </a:rPr>
              <a:t>Using the benefits of both CNNs and LSTMs, the hybrid model can simultaneously capture dependence over time and local attributes.</a:t>
            </a:r>
          </a:p>
          <a:p>
            <a:pPr marL="285750" indent="-285750" algn="just">
              <a:lnSpc>
                <a:spcPct val="200000"/>
              </a:lnSpc>
              <a:buClr>
                <a:srgbClr val="000000"/>
              </a:buClr>
              <a:buSzPts val="1600"/>
              <a:buFont typeface="Arial"/>
              <a:buChar char="•"/>
              <a:defRPr sz="1600" b="1">
                <a:latin typeface="Bookman Old Style"/>
                <a:ea typeface="Bookman Old Style"/>
                <a:cs typeface="Bookman Old Style"/>
                <a:sym typeface="Bookman Old Style"/>
              </a:defRPr>
            </a:pPr>
            <a:r>
              <a:rPr lang="en-US" dirty="0">
                <a:latin typeface="Bell MT" panose="02020503060305020303" pitchFamily="18" charset="77"/>
              </a:rPr>
              <a:t>Better Feature Extraction: </a:t>
            </a:r>
            <a:r>
              <a:rPr lang="en-US" b="0" dirty="0">
                <a:latin typeface="Bell MT" panose="02020503060305020303" pitchFamily="18" charset="77"/>
              </a:rPr>
              <a:t>Local characteristics may be effectively extracted by the CNN component and then fed into the LSTM to capture the context and sequential information, resulting in a more comprehensive understanding of the text.</a:t>
            </a:r>
          </a:p>
          <a:p>
            <a:pPr marL="285750" indent="-285750" algn="just">
              <a:lnSpc>
                <a:spcPct val="200000"/>
              </a:lnSpc>
              <a:buClr>
                <a:srgbClr val="000000"/>
              </a:buClr>
              <a:buSzPts val="1600"/>
              <a:buFont typeface="Arial"/>
              <a:buChar char="•"/>
              <a:defRPr sz="1600" b="1">
                <a:latin typeface="Bookman Old Style"/>
                <a:ea typeface="Bookman Old Style"/>
                <a:cs typeface="Bookman Old Style"/>
                <a:sym typeface="Bookman Old Style"/>
              </a:defRPr>
            </a:pPr>
            <a:r>
              <a:rPr lang="en-US" dirty="0">
                <a:latin typeface="Bell MT" panose="02020503060305020303" pitchFamily="18" charset="77"/>
              </a:rPr>
              <a:t>Reduced Overfitting: </a:t>
            </a:r>
            <a:r>
              <a:rPr lang="en-US" b="0" dirty="0">
                <a:latin typeface="Bell MT" panose="02020503060305020303" pitchFamily="18" charset="77"/>
              </a:rPr>
              <a:t>By combining the power of the LSTM to generalize patterns across sequences and the CNN's feature extraction capabilities, the combination of the two models lessens overfitting.</a:t>
            </a:r>
          </a:p>
          <a:p>
            <a:pPr marL="285750" indent="-285750" algn="just">
              <a:lnSpc>
                <a:spcPct val="200000"/>
              </a:lnSpc>
              <a:buClr>
                <a:srgbClr val="000000"/>
              </a:buClr>
              <a:buSzPts val="1600"/>
              <a:buFont typeface="Arial"/>
              <a:buChar char="•"/>
              <a:defRPr sz="1600" b="1">
                <a:latin typeface="Bookman Old Style"/>
                <a:ea typeface="Bookman Old Style"/>
                <a:cs typeface="Bookman Old Style"/>
                <a:sym typeface="Bookman Old Style"/>
              </a:defRPr>
            </a:pPr>
            <a:r>
              <a:rPr lang="en-US" dirty="0">
                <a:latin typeface="Bell MT" panose="02020503060305020303" pitchFamily="18" charset="77"/>
              </a:rPr>
              <a:t>Complex Context Understanding: </a:t>
            </a:r>
            <a:r>
              <a:rPr lang="en-US" b="0" dirty="0">
                <a:latin typeface="Bell MT" panose="02020503060305020303" pitchFamily="18" charset="77"/>
              </a:rPr>
              <a:t>When it comes to understanding both local and global context, our hybrid approach performs better, which may produce better results for sentiment analysis in text data.</a:t>
            </a:r>
          </a:p>
        </p:txBody>
      </p:sp>
    </p:spTree>
    <p:extLst>
      <p:ext uri="{BB962C8B-B14F-4D97-AF65-F5344CB8AC3E}">
        <p14:creationId xmlns:p14="http://schemas.microsoft.com/office/powerpoint/2010/main" val="17811583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TextBox 2"/>
          <p:cNvSpPr txBox="1"/>
          <p:nvPr/>
        </p:nvSpPr>
        <p:spPr>
          <a:xfrm>
            <a:off x="2413363" y="2705725"/>
            <a:ext cx="7365274" cy="14465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indent="9525" algn="ctr">
              <a:defRPr sz="4000" b="1">
                <a:solidFill>
                  <a:srgbClr val="0070C0"/>
                </a:solidFill>
                <a:latin typeface="Bookman Old Style"/>
                <a:ea typeface="Bookman Old Style"/>
                <a:cs typeface="Bookman Old Style"/>
                <a:sym typeface="Bookman Old Style"/>
              </a:defRPr>
            </a:lvl1pPr>
          </a:lstStyle>
          <a:p>
            <a:r>
              <a:rPr lang="en-US" sz="4400" dirty="0">
                <a:latin typeface="Bell MT" panose="02020503060305020303" pitchFamily="18" charset="77"/>
              </a:rPr>
              <a:t>TWITTER US AIRLINE DATASET</a:t>
            </a:r>
          </a:p>
        </p:txBody>
      </p:sp>
      <p:grpSp>
        <p:nvGrpSpPr>
          <p:cNvPr id="2" name="Google Shape;179;p10">
            <a:extLst>
              <a:ext uri="{FF2B5EF4-FFF2-40B4-BE49-F238E27FC236}">
                <a16:creationId xmlns:a16="http://schemas.microsoft.com/office/drawing/2014/main" id="{54AA96A8-A372-3643-B2EF-AD5F0DDAC8FB}"/>
              </a:ext>
            </a:extLst>
          </p:cNvPr>
          <p:cNvGrpSpPr/>
          <p:nvPr/>
        </p:nvGrpSpPr>
        <p:grpSpPr>
          <a:xfrm>
            <a:off x="1860347" y="2002894"/>
            <a:ext cx="8471306" cy="2852211"/>
            <a:chOff x="610009" y="0"/>
            <a:chExt cx="7830809" cy="2546101"/>
          </a:xfrm>
        </p:grpSpPr>
        <p:sp>
          <p:nvSpPr>
            <p:cNvPr id="3" name="Google Shape;180;p10">
              <a:extLst>
                <a:ext uri="{FF2B5EF4-FFF2-40B4-BE49-F238E27FC236}">
                  <a16:creationId xmlns:a16="http://schemas.microsoft.com/office/drawing/2014/main" id="{84279D52-D2A6-B05F-9331-21A4715D5A30}"/>
                </a:ext>
              </a:extLst>
            </p:cNvPr>
            <p:cNvSpPr/>
            <p:nvPr/>
          </p:nvSpPr>
          <p:spPr>
            <a:xfrm>
              <a:off x="7710513" y="0"/>
              <a:ext cx="730305" cy="9275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935"/>
                  </a:lnTo>
                  <a:lnTo>
                    <a:pt x="20695" y="935"/>
                  </a:lnTo>
                  <a:lnTo>
                    <a:pt x="20695" y="21600"/>
                  </a:lnTo>
                  <a:lnTo>
                    <a:pt x="21600" y="21600"/>
                  </a:lnTo>
                  <a:lnTo>
                    <a:pt x="21600" y="0"/>
                  </a:lnTo>
                  <a:close/>
                </a:path>
              </a:pathLst>
            </a:custGeom>
            <a:solidFill>
              <a:schemeClr val="accent2"/>
            </a:solidFill>
            <a:ln w="9525" cap="flat">
              <a:solidFill>
                <a:schemeClr val="accent2"/>
              </a:solidFill>
              <a:prstDash val="solid"/>
              <a:round/>
            </a:ln>
            <a:effectLst/>
          </p:spPr>
          <p:txBody>
            <a:bodyPr wrap="square" lIns="45719" tIns="45719" rIns="45719" bIns="45719" numCol="1" anchor="t">
              <a:noAutofit/>
            </a:bodyPr>
            <a:lstStyle/>
            <a:p>
              <a:pPr>
                <a:defRPr sz="1100">
                  <a:latin typeface="Calibri"/>
                  <a:ea typeface="Calibri"/>
                  <a:cs typeface="Calibri"/>
                  <a:sym typeface="Calibri"/>
                </a:defRPr>
              </a:pPr>
              <a:endParaRPr/>
            </a:p>
          </p:txBody>
        </p:sp>
        <p:sp>
          <p:nvSpPr>
            <p:cNvPr id="4" name="Google Shape;181;p10">
              <a:extLst>
                <a:ext uri="{FF2B5EF4-FFF2-40B4-BE49-F238E27FC236}">
                  <a16:creationId xmlns:a16="http://schemas.microsoft.com/office/drawing/2014/main" id="{22B56DC1-9968-2498-397A-D91C9888E356}"/>
                </a:ext>
              </a:extLst>
            </p:cNvPr>
            <p:cNvSpPr/>
            <p:nvPr/>
          </p:nvSpPr>
          <p:spPr>
            <a:xfrm>
              <a:off x="610009" y="1618536"/>
              <a:ext cx="730305" cy="927565"/>
            </a:xfrm>
            <a:custGeom>
              <a:avLst/>
              <a:gdLst/>
              <a:ahLst/>
              <a:cxnLst>
                <a:cxn ang="0">
                  <a:pos x="wd2" y="hd2"/>
                </a:cxn>
                <a:cxn ang="5400000">
                  <a:pos x="wd2" y="hd2"/>
                </a:cxn>
                <a:cxn ang="10800000">
                  <a:pos x="wd2" y="hd2"/>
                </a:cxn>
                <a:cxn ang="16200000">
                  <a:pos x="wd2" y="hd2"/>
                </a:cxn>
              </a:cxnLst>
              <a:rect l="0" t="0" r="r" b="b"/>
              <a:pathLst>
                <a:path w="21600" h="21600" extrusionOk="0">
                  <a:moveTo>
                    <a:pt x="21600" y="20664"/>
                  </a:moveTo>
                  <a:lnTo>
                    <a:pt x="905" y="20664"/>
                  </a:lnTo>
                  <a:lnTo>
                    <a:pt x="905" y="0"/>
                  </a:lnTo>
                  <a:lnTo>
                    <a:pt x="0" y="0"/>
                  </a:lnTo>
                  <a:lnTo>
                    <a:pt x="0" y="21600"/>
                  </a:lnTo>
                  <a:lnTo>
                    <a:pt x="21600" y="21600"/>
                  </a:lnTo>
                  <a:lnTo>
                    <a:pt x="21600" y="20664"/>
                  </a:lnTo>
                  <a:close/>
                </a:path>
              </a:pathLst>
            </a:custGeom>
            <a:solidFill>
              <a:schemeClr val="accent2"/>
            </a:solidFill>
            <a:ln w="9525" cap="flat">
              <a:solidFill>
                <a:schemeClr val="accent2"/>
              </a:solidFill>
              <a:prstDash val="solid"/>
              <a:round/>
            </a:ln>
            <a:effectLst/>
          </p:spPr>
          <p:txBody>
            <a:bodyPr wrap="square" lIns="45719" tIns="45719" rIns="45719" bIns="45719" numCol="1" anchor="t">
              <a:noAutofit/>
            </a:bodyPr>
            <a:lstStyle/>
            <a:p>
              <a:pPr>
                <a:defRPr sz="1100">
                  <a:latin typeface="Calibri"/>
                  <a:ea typeface="Calibri"/>
                  <a:cs typeface="Calibri"/>
                  <a:sym typeface="Calibri"/>
                </a:defRPr>
              </a:pPr>
              <a:endParaRPr/>
            </a:p>
          </p:txBody>
        </p:sp>
      </p:grpSp>
    </p:spTree>
    <p:extLst>
      <p:ext uri="{BB962C8B-B14F-4D97-AF65-F5344CB8AC3E}">
        <p14:creationId xmlns:p14="http://schemas.microsoft.com/office/powerpoint/2010/main" val="1537429609"/>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TextBox 1"/>
          <p:cNvSpPr txBox="1"/>
          <p:nvPr/>
        </p:nvSpPr>
        <p:spPr>
          <a:xfrm>
            <a:off x="9552469" y="4560257"/>
            <a:ext cx="1334194"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900"/>
            </a:lvl1pPr>
          </a:lstStyle>
          <a:p>
            <a:pPr algn="ctr"/>
            <a:r>
              <a:rPr sz="1400" dirty="0">
                <a:latin typeface="Bell MT" panose="02020503060305020303" pitchFamily="18" charset="77"/>
              </a:rPr>
              <a:t>Word2</a:t>
            </a:r>
            <a:r>
              <a:rPr lang="en-US" sz="1400" dirty="0">
                <a:latin typeface="Bell MT" panose="02020503060305020303" pitchFamily="18" charset="77"/>
              </a:rPr>
              <a:t>V</a:t>
            </a:r>
            <a:r>
              <a:rPr sz="1400" dirty="0">
                <a:latin typeface="Bell MT" panose="02020503060305020303" pitchFamily="18" charset="77"/>
              </a:rPr>
              <a:t>ec</a:t>
            </a:r>
          </a:p>
        </p:txBody>
      </p:sp>
      <p:sp>
        <p:nvSpPr>
          <p:cNvPr id="412" name="TextBox 4"/>
          <p:cNvSpPr txBox="1"/>
          <p:nvPr/>
        </p:nvSpPr>
        <p:spPr>
          <a:xfrm>
            <a:off x="1386931" y="4561961"/>
            <a:ext cx="1334194"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900"/>
            </a:lvl1pPr>
          </a:lstStyle>
          <a:p>
            <a:pPr algn="ctr"/>
            <a:r>
              <a:rPr lang="en-US" sz="1400" dirty="0">
                <a:latin typeface="Bell MT" panose="02020503060305020303" pitchFamily="18" charset="77"/>
              </a:rPr>
              <a:t>f</a:t>
            </a:r>
            <a:r>
              <a:rPr sz="1400" dirty="0">
                <a:latin typeface="Bell MT" panose="02020503060305020303" pitchFamily="18" charset="77"/>
              </a:rPr>
              <a:t>ast</a:t>
            </a:r>
            <a:r>
              <a:rPr lang="en-US" sz="1400" dirty="0">
                <a:latin typeface="Bell MT" panose="02020503060305020303" pitchFamily="18" charset="77"/>
              </a:rPr>
              <a:t>T</a:t>
            </a:r>
            <a:r>
              <a:rPr sz="1400" dirty="0">
                <a:latin typeface="Bell MT" panose="02020503060305020303" pitchFamily="18" charset="77"/>
              </a:rPr>
              <a:t>ext</a:t>
            </a:r>
          </a:p>
        </p:txBody>
      </p:sp>
      <p:sp>
        <p:nvSpPr>
          <p:cNvPr id="413" name="TextBox 6"/>
          <p:cNvSpPr txBox="1"/>
          <p:nvPr/>
        </p:nvSpPr>
        <p:spPr>
          <a:xfrm>
            <a:off x="5197578" y="4560257"/>
            <a:ext cx="2248787"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900"/>
            </a:lvl1pPr>
          </a:lstStyle>
          <a:p>
            <a:r>
              <a:rPr sz="1400" dirty="0" err="1">
                <a:latin typeface="Bell MT" panose="02020503060305020303" pitchFamily="18" charset="77"/>
              </a:rPr>
              <a:t>Keras</a:t>
            </a:r>
            <a:r>
              <a:rPr sz="1400" dirty="0">
                <a:latin typeface="Bell MT" panose="02020503060305020303" pitchFamily="18" charset="77"/>
              </a:rPr>
              <a:t> Embedding Layer</a:t>
            </a:r>
          </a:p>
        </p:txBody>
      </p:sp>
      <p:sp>
        <p:nvSpPr>
          <p:cNvPr id="414" name="TextBox 12"/>
          <p:cNvSpPr txBox="1"/>
          <p:nvPr/>
        </p:nvSpPr>
        <p:spPr>
          <a:xfrm>
            <a:off x="2350135" y="5092660"/>
            <a:ext cx="7372090" cy="7981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285750" indent="-285750" algn="just">
              <a:lnSpc>
                <a:spcPct val="150000"/>
              </a:lnSpc>
              <a:buClr>
                <a:srgbClr val="000000"/>
              </a:buClr>
              <a:buSzPts val="1600"/>
              <a:buFont typeface="Arial"/>
              <a:buChar char="•"/>
              <a:defRPr sz="1600">
                <a:latin typeface="Bookman Old Style"/>
                <a:ea typeface="Bookman Old Style"/>
                <a:cs typeface="Bookman Old Style"/>
                <a:sym typeface="Bookman Old Style"/>
              </a:defRPr>
            </a:pPr>
            <a:r>
              <a:rPr dirty="0">
                <a:latin typeface="Bell MT" panose="02020503060305020303" pitchFamily="18" charset="0"/>
              </a:rPr>
              <a:t>The summary shows that we have used three different embeddings.</a:t>
            </a:r>
          </a:p>
          <a:p>
            <a:pPr marL="285750" indent="-285750" algn="just">
              <a:lnSpc>
                <a:spcPct val="150000"/>
              </a:lnSpc>
              <a:buClr>
                <a:srgbClr val="000000"/>
              </a:buClr>
              <a:buSzPts val="1600"/>
              <a:buFont typeface="Arial"/>
              <a:buChar char="•"/>
              <a:defRPr sz="1600">
                <a:latin typeface="Bookman Old Style"/>
                <a:ea typeface="Bookman Old Style"/>
                <a:cs typeface="Bookman Old Style"/>
                <a:sym typeface="Bookman Old Style"/>
              </a:defRPr>
            </a:pPr>
            <a:r>
              <a:rPr dirty="0">
                <a:latin typeface="Bell MT" panose="02020503060305020303" pitchFamily="18" charset="0"/>
              </a:rPr>
              <a:t>In each embedding we used different layers to get the highest accuracy possible.</a:t>
            </a:r>
          </a:p>
        </p:txBody>
      </p:sp>
      <p:pic>
        <p:nvPicPr>
          <p:cNvPr id="5" name="Picture 4" descr="A screenshot of a computer&#10;&#10;Description automatically generated">
            <a:extLst>
              <a:ext uri="{FF2B5EF4-FFF2-40B4-BE49-F238E27FC236}">
                <a16:creationId xmlns:a16="http://schemas.microsoft.com/office/drawing/2014/main" id="{D97F9480-87E1-9A79-D33D-E9E6AD1CFF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3674" y="1436127"/>
            <a:ext cx="3540709" cy="2930005"/>
          </a:xfrm>
          <a:prstGeom prst="rect">
            <a:avLst/>
          </a:prstGeom>
          <a:ln>
            <a:noFill/>
          </a:ln>
          <a:effectLst>
            <a:outerShdw blurRad="292100" dist="139700" dir="2700000" algn="tl" rotWithShape="0">
              <a:srgbClr val="333333">
                <a:alpha val="65000"/>
              </a:srgbClr>
            </a:outerShdw>
          </a:effectLst>
        </p:spPr>
      </p:pic>
      <p:pic>
        <p:nvPicPr>
          <p:cNvPr id="7" name="Picture 6" descr="A screenshot of a computer program&#10;&#10;Description automatically generated">
            <a:extLst>
              <a:ext uri="{FF2B5EF4-FFF2-40B4-BE49-F238E27FC236}">
                <a16:creationId xmlns:a16="http://schemas.microsoft.com/office/drawing/2014/main" id="{8BC1F868-6E62-330B-F9AD-5C66AFE977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9427" y="1505756"/>
            <a:ext cx="3411399" cy="2944598"/>
          </a:xfrm>
          <a:prstGeom prst="rect">
            <a:avLst/>
          </a:prstGeom>
          <a:ln>
            <a:noFill/>
          </a:ln>
          <a:effectLst>
            <a:outerShdw blurRad="190500" algn="tl" rotWithShape="0">
              <a:srgbClr val="000000">
                <a:alpha val="70000"/>
              </a:srgbClr>
            </a:outerShdw>
          </a:effectLst>
        </p:spPr>
      </p:pic>
      <p:pic>
        <p:nvPicPr>
          <p:cNvPr id="9" name="Picture 8" descr="A screenshot of a computer&#10;&#10;Description automatically generated">
            <a:extLst>
              <a:ext uri="{FF2B5EF4-FFF2-40B4-BE49-F238E27FC236}">
                <a16:creationId xmlns:a16="http://schemas.microsoft.com/office/drawing/2014/main" id="{146D3B88-D869-60B6-1EC1-64E75036A0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25870" y="1446949"/>
            <a:ext cx="3682456" cy="2944598"/>
          </a:xfrm>
          <a:prstGeom prst="rect">
            <a:avLst/>
          </a:prstGeom>
          <a:ln>
            <a:noFill/>
          </a:ln>
          <a:effectLst>
            <a:outerShdw blurRad="190500" algn="tl" rotWithShape="0">
              <a:srgbClr val="000000">
                <a:alpha val="70000"/>
              </a:srgbClr>
            </a:outerShdw>
          </a:effectLst>
        </p:spPr>
      </p:pic>
      <p:sp>
        <p:nvSpPr>
          <p:cNvPr id="10" name="Google Shape;107;p3">
            <a:extLst>
              <a:ext uri="{FF2B5EF4-FFF2-40B4-BE49-F238E27FC236}">
                <a16:creationId xmlns:a16="http://schemas.microsoft.com/office/drawing/2014/main" id="{B4A23073-A52F-86BC-78F1-5B84AEDB687B}"/>
              </a:ext>
            </a:extLst>
          </p:cNvPr>
          <p:cNvSpPr txBox="1"/>
          <p:nvPr/>
        </p:nvSpPr>
        <p:spPr>
          <a:xfrm>
            <a:off x="312754" y="367494"/>
            <a:ext cx="11424744" cy="6155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9525" algn="ctr">
              <a:defRPr sz="4000" b="1">
                <a:solidFill>
                  <a:srgbClr val="0070C0"/>
                </a:solidFill>
                <a:latin typeface="Bookman Old Style"/>
                <a:ea typeface="Bookman Old Style"/>
                <a:cs typeface="Bookman Old Style"/>
                <a:sym typeface="Bookman Old Style"/>
              </a:defRPr>
            </a:lvl1pPr>
          </a:lstStyle>
          <a:p>
            <a:r>
              <a:rPr lang="en-US" dirty="0">
                <a:latin typeface="Bell MT" panose="02020503060305020303" pitchFamily="18" charset="77"/>
              </a:rPr>
              <a:t>SUMMARY OF MODELS</a:t>
            </a:r>
          </a:p>
        </p:txBody>
      </p:sp>
      <p:sp>
        <p:nvSpPr>
          <p:cNvPr id="11" name="Google Shape;108;p3">
            <a:extLst>
              <a:ext uri="{FF2B5EF4-FFF2-40B4-BE49-F238E27FC236}">
                <a16:creationId xmlns:a16="http://schemas.microsoft.com/office/drawing/2014/main" id="{A4EF1523-B2F5-7D69-76F4-4026D41775CC}"/>
              </a:ext>
            </a:extLst>
          </p:cNvPr>
          <p:cNvSpPr/>
          <p:nvPr/>
        </p:nvSpPr>
        <p:spPr>
          <a:xfrm rot="10800000" flipH="1">
            <a:off x="2350214" y="1080963"/>
            <a:ext cx="7491572" cy="457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3600"/>
                </a:lnTo>
                <a:lnTo>
                  <a:pt x="21600" y="0"/>
                </a:lnTo>
                <a:lnTo>
                  <a:pt x="21600" y="18000"/>
                </a:lnTo>
                <a:lnTo>
                  <a:pt x="0" y="21600"/>
                </a:lnTo>
                <a:close/>
              </a:path>
            </a:pathLst>
          </a:custGeom>
          <a:solidFill>
            <a:schemeClr val="accent2"/>
          </a:solidFill>
          <a:ln>
            <a:solidFill>
              <a:schemeClr val="accent2"/>
            </a:solidFill>
          </a:ln>
        </p:spPr>
        <p:txBody>
          <a:bodyPr lIns="45719" rIns="45719"/>
          <a:lstStyle/>
          <a:p>
            <a:pPr>
              <a:defRPr sz="1300">
                <a:solidFill>
                  <a:srgbClr val="BE343A"/>
                </a:solidFill>
                <a:latin typeface="Calibri"/>
                <a:ea typeface="Calibri"/>
                <a:cs typeface="Calibri"/>
                <a:sym typeface="Calibri"/>
              </a:defRPr>
            </a:pPr>
            <a:endParaRP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Google Shape;107;p3">
            <a:extLst>
              <a:ext uri="{FF2B5EF4-FFF2-40B4-BE49-F238E27FC236}">
                <a16:creationId xmlns:a16="http://schemas.microsoft.com/office/drawing/2014/main" id="{B4A23073-A52F-86BC-78F1-5B84AEDB687B}"/>
              </a:ext>
            </a:extLst>
          </p:cNvPr>
          <p:cNvSpPr txBox="1"/>
          <p:nvPr/>
        </p:nvSpPr>
        <p:spPr>
          <a:xfrm>
            <a:off x="710960" y="196441"/>
            <a:ext cx="10350330" cy="12311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indent="9525" algn="ctr">
              <a:defRPr sz="4000" b="1">
                <a:solidFill>
                  <a:srgbClr val="0070C0"/>
                </a:solidFill>
                <a:latin typeface="Bookman Old Style"/>
                <a:ea typeface="Bookman Old Style"/>
                <a:cs typeface="Bookman Old Style"/>
                <a:sym typeface="Bookman Old Style"/>
              </a:defRPr>
            </a:lvl1pPr>
          </a:lstStyle>
          <a:p>
            <a:r>
              <a:rPr lang="en-US" dirty="0">
                <a:latin typeface="Bell MT" panose="02020503060305020303" pitchFamily="18" charset="0"/>
              </a:rPr>
              <a:t>RESULTS – TWITTER DATASET FASTTEXT EMBEDDING</a:t>
            </a:r>
          </a:p>
        </p:txBody>
      </p:sp>
      <p:sp>
        <p:nvSpPr>
          <p:cNvPr id="11" name="Google Shape;108;p3">
            <a:extLst>
              <a:ext uri="{FF2B5EF4-FFF2-40B4-BE49-F238E27FC236}">
                <a16:creationId xmlns:a16="http://schemas.microsoft.com/office/drawing/2014/main" id="{A4EF1523-B2F5-7D69-76F4-4026D41775CC}"/>
              </a:ext>
            </a:extLst>
          </p:cNvPr>
          <p:cNvSpPr/>
          <p:nvPr/>
        </p:nvSpPr>
        <p:spPr>
          <a:xfrm rot="10800000" flipH="1">
            <a:off x="2140339" y="1381826"/>
            <a:ext cx="7491572" cy="457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3600"/>
                </a:lnTo>
                <a:lnTo>
                  <a:pt x="21600" y="0"/>
                </a:lnTo>
                <a:lnTo>
                  <a:pt x="21600" y="18000"/>
                </a:lnTo>
                <a:lnTo>
                  <a:pt x="0" y="21600"/>
                </a:lnTo>
                <a:close/>
              </a:path>
            </a:pathLst>
          </a:custGeom>
          <a:solidFill>
            <a:schemeClr val="accent2"/>
          </a:solidFill>
          <a:ln>
            <a:solidFill>
              <a:schemeClr val="accent2"/>
            </a:solidFill>
          </a:ln>
        </p:spPr>
        <p:txBody>
          <a:bodyPr lIns="45719" rIns="45719"/>
          <a:lstStyle/>
          <a:p>
            <a:pPr>
              <a:defRPr sz="1300">
                <a:solidFill>
                  <a:srgbClr val="BE343A"/>
                </a:solidFill>
                <a:latin typeface="Calibri"/>
                <a:ea typeface="Calibri"/>
                <a:cs typeface="Calibri"/>
                <a:sym typeface="Calibri"/>
              </a:defRPr>
            </a:pPr>
            <a:endParaRPr/>
          </a:p>
        </p:txBody>
      </p:sp>
      <p:pic>
        <p:nvPicPr>
          <p:cNvPr id="2" name="Picture 1">
            <a:extLst>
              <a:ext uri="{FF2B5EF4-FFF2-40B4-BE49-F238E27FC236}">
                <a16:creationId xmlns:a16="http://schemas.microsoft.com/office/drawing/2014/main" id="{6A7AD533-D7FA-A329-5121-E683A0B20B21}"/>
              </a:ext>
            </a:extLst>
          </p:cNvPr>
          <p:cNvPicPr>
            <a:picLocks noChangeAspect="1"/>
          </p:cNvPicPr>
          <p:nvPr/>
        </p:nvPicPr>
        <p:blipFill>
          <a:blip r:embed="rId4"/>
          <a:stretch>
            <a:fillRect/>
          </a:stretch>
        </p:blipFill>
        <p:spPr>
          <a:xfrm>
            <a:off x="1874487" y="1770939"/>
            <a:ext cx="4150639" cy="3316119"/>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8EDE4768-F942-D803-A2F0-B9F3986971D9}"/>
              </a:ext>
            </a:extLst>
          </p:cNvPr>
          <p:cNvPicPr>
            <a:picLocks noChangeAspect="1"/>
          </p:cNvPicPr>
          <p:nvPr/>
        </p:nvPicPr>
        <p:blipFill>
          <a:blip r:embed="rId5"/>
          <a:stretch>
            <a:fillRect/>
          </a:stretch>
        </p:blipFill>
        <p:spPr>
          <a:xfrm>
            <a:off x="6740046" y="1770939"/>
            <a:ext cx="4150639" cy="3316119"/>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7D4173AA-A496-8223-93E7-E969C1F152C1}"/>
              </a:ext>
            </a:extLst>
          </p:cNvPr>
          <p:cNvPicPr>
            <a:picLocks noChangeAspect="1"/>
          </p:cNvPicPr>
          <p:nvPr/>
        </p:nvPicPr>
        <p:blipFill>
          <a:blip r:embed="rId6"/>
          <a:stretch>
            <a:fillRect/>
          </a:stretch>
        </p:blipFill>
        <p:spPr>
          <a:xfrm>
            <a:off x="4980293" y="5430449"/>
            <a:ext cx="2748999" cy="9779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974717891"/>
      </p:ext>
    </p:extLst>
  </p:cSld>
  <p:clrMapOvr>
    <a:overrideClrMapping bg1="lt1" tx1="dk1" bg2="lt2" tx2="dk2" accent1="accent1" accent2="accent2" accent3="accent3" accent4="accent4" accent5="accent5" accent6="accent6" hlink="hlink" folHlink="folHlink"/>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07;p3">
            <a:extLst>
              <a:ext uri="{FF2B5EF4-FFF2-40B4-BE49-F238E27FC236}">
                <a16:creationId xmlns:a16="http://schemas.microsoft.com/office/drawing/2014/main" id="{B4A23073-A52F-86BC-78F1-5B84AEDB687B}"/>
              </a:ext>
            </a:extLst>
          </p:cNvPr>
          <p:cNvSpPr txBox="1"/>
          <p:nvPr/>
        </p:nvSpPr>
        <p:spPr>
          <a:xfrm>
            <a:off x="1260610" y="196441"/>
            <a:ext cx="9529032" cy="12311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indent="9525" algn="ctr">
              <a:defRPr sz="4000" b="1">
                <a:solidFill>
                  <a:srgbClr val="0070C0"/>
                </a:solidFill>
                <a:latin typeface="Bookman Old Style"/>
                <a:ea typeface="Bookman Old Style"/>
                <a:cs typeface="Bookman Old Style"/>
                <a:sym typeface="Bookman Old Style"/>
              </a:defRPr>
            </a:lvl1pPr>
          </a:lstStyle>
          <a:p>
            <a:r>
              <a:rPr lang="en-US" dirty="0">
                <a:latin typeface="Bell MT" panose="02020503060305020303" pitchFamily="18" charset="0"/>
              </a:rPr>
              <a:t>RESULTS – TWITTER DATASET KERAS EMBEDDING</a:t>
            </a:r>
          </a:p>
        </p:txBody>
      </p:sp>
      <p:sp>
        <p:nvSpPr>
          <p:cNvPr id="11" name="Google Shape;108;p3">
            <a:extLst>
              <a:ext uri="{FF2B5EF4-FFF2-40B4-BE49-F238E27FC236}">
                <a16:creationId xmlns:a16="http://schemas.microsoft.com/office/drawing/2014/main" id="{A4EF1523-B2F5-7D69-76F4-4026D41775CC}"/>
              </a:ext>
            </a:extLst>
          </p:cNvPr>
          <p:cNvSpPr/>
          <p:nvPr/>
        </p:nvSpPr>
        <p:spPr>
          <a:xfrm rot="10800000" flipH="1">
            <a:off x="2350214" y="1427547"/>
            <a:ext cx="7491572" cy="457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3600"/>
                </a:lnTo>
                <a:lnTo>
                  <a:pt x="21600" y="0"/>
                </a:lnTo>
                <a:lnTo>
                  <a:pt x="21600" y="18000"/>
                </a:lnTo>
                <a:lnTo>
                  <a:pt x="0" y="21600"/>
                </a:lnTo>
                <a:close/>
              </a:path>
            </a:pathLst>
          </a:custGeom>
          <a:solidFill>
            <a:schemeClr val="accent2"/>
          </a:solidFill>
          <a:ln>
            <a:solidFill>
              <a:schemeClr val="accent2"/>
            </a:solidFill>
          </a:ln>
        </p:spPr>
        <p:txBody>
          <a:bodyPr lIns="45719" rIns="45719"/>
          <a:lstStyle/>
          <a:p>
            <a:pPr>
              <a:defRPr sz="1300">
                <a:solidFill>
                  <a:srgbClr val="BE343A"/>
                </a:solidFill>
                <a:latin typeface="Calibri"/>
                <a:ea typeface="Calibri"/>
                <a:cs typeface="Calibri"/>
                <a:sym typeface="Calibri"/>
              </a:defRPr>
            </a:pPr>
            <a:endParaRPr/>
          </a:p>
        </p:txBody>
      </p:sp>
      <p:pic>
        <p:nvPicPr>
          <p:cNvPr id="5" name="Picture 9" descr="Picture 9">
            <a:extLst>
              <a:ext uri="{FF2B5EF4-FFF2-40B4-BE49-F238E27FC236}">
                <a16:creationId xmlns:a16="http://schemas.microsoft.com/office/drawing/2014/main" id="{1A897F9E-59EF-02E5-C16C-61ECCBEEB120}"/>
              </a:ext>
            </a:extLst>
          </p:cNvPr>
          <p:cNvPicPr>
            <a:picLocks noChangeAspect="1"/>
          </p:cNvPicPr>
          <p:nvPr/>
        </p:nvPicPr>
        <p:blipFill>
          <a:blip r:embed="rId2"/>
          <a:stretch>
            <a:fillRect/>
          </a:stretch>
        </p:blipFill>
        <p:spPr>
          <a:xfrm>
            <a:off x="1469957" y="1668361"/>
            <a:ext cx="4388055" cy="3521278"/>
          </a:xfrm>
          <a:prstGeom prst="rect">
            <a:avLst/>
          </a:prstGeom>
          <a:ln>
            <a:noFill/>
          </a:ln>
          <a:effectLst>
            <a:outerShdw blurRad="190500" algn="tl" rotWithShape="0">
              <a:srgbClr val="000000">
                <a:alpha val="70000"/>
              </a:srgbClr>
            </a:outerShdw>
          </a:effectLst>
        </p:spPr>
      </p:pic>
      <p:pic>
        <p:nvPicPr>
          <p:cNvPr id="6" name="Picture 11" descr="Picture 11">
            <a:extLst>
              <a:ext uri="{FF2B5EF4-FFF2-40B4-BE49-F238E27FC236}">
                <a16:creationId xmlns:a16="http://schemas.microsoft.com/office/drawing/2014/main" id="{06C405C6-0A4C-0465-035B-3B387A72BE26}"/>
              </a:ext>
            </a:extLst>
          </p:cNvPr>
          <p:cNvPicPr>
            <a:picLocks noChangeAspect="1"/>
          </p:cNvPicPr>
          <p:nvPr/>
        </p:nvPicPr>
        <p:blipFill>
          <a:blip r:embed="rId3"/>
          <a:stretch>
            <a:fillRect/>
          </a:stretch>
        </p:blipFill>
        <p:spPr>
          <a:xfrm>
            <a:off x="6809696" y="1668361"/>
            <a:ext cx="4457705" cy="3521278"/>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9B35F06E-5F2D-7B6B-A9AB-9F6F02632042}"/>
              </a:ext>
            </a:extLst>
          </p:cNvPr>
          <p:cNvPicPr>
            <a:picLocks noChangeAspect="1"/>
          </p:cNvPicPr>
          <p:nvPr/>
        </p:nvPicPr>
        <p:blipFill>
          <a:blip r:embed="rId4"/>
          <a:stretch>
            <a:fillRect/>
          </a:stretch>
        </p:blipFill>
        <p:spPr>
          <a:xfrm>
            <a:off x="5138896" y="5524231"/>
            <a:ext cx="2466297" cy="8022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395318475"/>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07;p3">
            <a:extLst>
              <a:ext uri="{FF2B5EF4-FFF2-40B4-BE49-F238E27FC236}">
                <a16:creationId xmlns:a16="http://schemas.microsoft.com/office/drawing/2014/main" id="{B4A23073-A52F-86BC-78F1-5B84AEDB687B}"/>
              </a:ext>
            </a:extLst>
          </p:cNvPr>
          <p:cNvSpPr txBox="1"/>
          <p:nvPr/>
        </p:nvSpPr>
        <p:spPr>
          <a:xfrm>
            <a:off x="1260610" y="196441"/>
            <a:ext cx="9529032" cy="12311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indent="9525" algn="ctr">
              <a:defRPr sz="4000" b="1">
                <a:solidFill>
                  <a:srgbClr val="0070C0"/>
                </a:solidFill>
                <a:latin typeface="Bookman Old Style"/>
                <a:ea typeface="Bookman Old Style"/>
                <a:cs typeface="Bookman Old Style"/>
                <a:sym typeface="Bookman Old Style"/>
              </a:defRPr>
            </a:lvl1pPr>
          </a:lstStyle>
          <a:p>
            <a:r>
              <a:rPr lang="en-US" dirty="0">
                <a:latin typeface="Bell MT" panose="02020503060305020303" pitchFamily="18" charset="0"/>
              </a:rPr>
              <a:t>RESULTS – TWITTER DATASET WORD2VEC EMBEDDING</a:t>
            </a:r>
          </a:p>
        </p:txBody>
      </p:sp>
      <p:sp>
        <p:nvSpPr>
          <p:cNvPr id="11" name="Google Shape;108;p3">
            <a:extLst>
              <a:ext uri="{FF2B5EF4-FFF2-40B4-BE49-F238E27FC236}">
                <a16:creationId xmlns:a16="http://schemas.microsoft.com/office/drawing/2014/main" id="{A4EF1523-B2F5-7D69-76F4-4026D41775CC}"/>
              </a:ext>
            </a:extLst>
          </p:cNvPr>
          <p:cNvSpPr/>
          <p:nvPr/>
        </p:nvSpPr>
        <p:spPr>
          <a:xfrm rot="10800000" flipH="1">
            <a:off x="2350214" y="1427547"/>
            <a:ext cx="7491572" cy="457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3600"/>
                </a:lnTo>
                <a:lnTo>
                  <a:pt x="21600" y="0"/>
                </a:lnTo>
                <a:lnTo>
                  <a:pt x="21600" y="18000"/>
                </a:lnTo>
                <a:lnTo>
                  <a:pt x="0" y="21600"/>
                </a:lnTo>
                <a:close/>
              </a:path>
            </a:pathLst>
          </a:custGeom>
          <a:solidFill>
            <a:schemeClr val="accent2"/>
          </a:solidFill>
          <a:ln>
            <a:solidFill>
              <a:schemeClr val="accent2"/>
            </a:solidFill>
          </a:ln>
        </p:spPr>
        <p:txBody>
          <a:bodyPr lIns="45719" rIns="45719"/>
          <a:lstStyle/>
          <a:p>
            <a:pPr>
              <a:defRPr sz="1300">
                <a:solidFill>
                  <a:srgbClr val="BE343A"/>
                </a:solidFill>
                <a:latin typeface="Calibri"/>
                <a:ea typeface="Calibri"/>
                <a:cs typeface="Calibri"/>
                <a:sym typeface="Calibri"/>
              </a:defRPr>
            </a:pPr>
            <a:endParaRPr/>
          </a:p>
        </p:txBody>
      </p:sp>
      <p:pic>
        <p:nvPicPr>
          <p:cNvPr id="2" name="Picture 6" descr="Picture 6">
            <a:extLst>
              <a:ext uri="{FF2B5EF4-FFF2-40B4-BE49-F238E27FC236}">
                <a16:creationId xmlns:a16="http://schemas.microsoft.com/office/drawing/2014/main" id="{753DA6BB-AD06-6278-4A8E-6339ACD6654D}"/>
              </a:ext>
            </a:extLst>
          </p:cNvPr>
          <p:cNvPicPr>
            <a:picLocks noChangeAspect="1"/>
          </p:cNvPicPr>
          <p:nvPr/>
        </p:nvPicPr>
        <p:blipFill>
          <a:blip r:embed="rId2"/>
          <a:stretch>
            <a:fillRect/>
          </a:stretch>
        </p:blipFill>
        <p:spPr>
          <a:xfrm>
            <a:off x="1402358" y="1686116"/>
            <a:ext cx="4328481" cy="3485768"/>
          </a:xfrm>
          <a:prstGeom prst="rect">
            <a:avLst/>
          </a:prstGeom>
          <a:ln>
            <a:noFill/>
          </a:ln>
          <a:effectLst>
            <a:outerShdw blurRad="190500" algn="tl" rotWithShape="0">
              <a:srgbClr val="000000">
                <a:alpha val="70000"/>
              </a:srgbClr>
            </a:outerShdw>
          </a:effectLst>
        </p:spPr>
      </p:pic>
      <p:pic>
        <p:nvPicPr>
          <p:cNvPr id="3" name="Picture 8" descr="Picture 8">
            <a:extLst>
              <a:ext uri="{FF2B5EF4-FFF2-40B4-BE49-F238E27FC236}">
                <a16:creationId xmlns:a16="http://schemas.microsoft.com/office/drawing/2014/main" id="{2F62D8E9-75AD-52C5-1D68-00AAD9080C3F}"/>
              </a:ext>
            </a:extLst>
          </p:cNvPr>
          <p:cNvPicPr>
            <a:picLocks noChangeAspect="1"/>
          </p:cNvPicPr>
          <p:nvPr/>
        </p:nvPicPr>
        <p:blipFill>
          <a:blip r:embed="rId3"/>
          <a:stretch>
            <a:fillRect/>
          </a:stretch>
        </p:blipFill>
        <p:spPr>
          <a:xfrm>
            <a:off x="6445837" y="1686116"/>
            <a:ext cx="4343805" cy="3485768"/>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A325E702-FD0C-CF2E-00EE-A97E8119906C}"/>
              </a:ext>
            </a:extLst>
          </p:cNvPr>
          <p:cNvPicPr>
            <a:picLocks noChangeAspect="1"/>
          </p:cNvPicPr>
          <p:nvPr/>
        </p:nvPicPr>
        <p:blipFill>
          <a:blip r:embed="rId4"/>
          <a:stretch>
            <a:fillRect/>
          </a:stretch>
        </p:blipFill>
        <p:spPr>
          <a:xfrm>
            <a:off x="5011834" y="5430453"/>
            <a:ext cx="2547893" cy="87714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622944078"/>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TextBox 2"/>
          <p:cNvSpPr txBox="1"/>
          <p:nvPr/>
        </p:nvSpPr>
        <p:spPr>
          <a:xfrm>
            <a:off x="3164799" y="2120148"/>
            <a:ext cx="5862401" cy="26177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lgn="ctr">
              <a:lnSpc>
                <a:spcPct val="150000"/>
              </a:lnSpc>
              <a:defRPr sz="2800">
                <a:latin typeface="Bookman Old Style"/>
                <a:ea typeface="Bookman Old Style"/>
                <a:cs typeface="Bookman Old Style"/>
                <a:sym typeface="Bookman Old Style"/>
              </a:defRPr>
            </a:pPr>
            <a:r>
              <a:rPr lang="en-US" dirty="0">
                <a:latin typeface="Bell MT" panose="02020503060305020303" pitchFamily="18" charset="0"/>
              </a:rPr>
              <a:t>For</a:t>
            </a:r>
            <a:r>
              <a:rPr lang="en-US" b="1" dirty="0">
                <a:latin typeface="Bell MT" panose="02020503060305020303" pitchFamily="18" charset="0"/>
              </a:rPr>
              <a:t> </a:t>
            </a:r>
            <a:r>
              <a:rPr b="1" dirty="0">
                <a:latin typeface="Bell MT" panose="02020503060305020303" pitchFamily="18" charset="0"/>
              </a:rPr>
              <a:t>Twitter</a:t>
            </a:r>
            <a:r>
              <a:rPr lang="en-US" b="1" dirty="0">
                <a:latin typeface="Bell MT" panose="02020503060305020303" pitchFamily="18" charset="0"/>
              </a:rPr>
              <a:t> US Airline</a:t>
            </a:r>
            <a:r>
              <a:rPr b="1" dirty="0">
                <a:latin typeface="Bell MT" panose="02020503060305020303" pitchFamily="18" charset="0"/>
              </a:rPr>
              <a:t> </a:t>
            </a:r>
            <a:r>
              <a:rPr dirty="0">
                <a:latin typeface="Bell MT" panose="02020503060305020303" pitchFamily="18" charset="0"/>
              </a:rPr>
              <a:t>Dataset</a:t>
            </a:r>
            <a:r>
              <a:rPr lang="en-US" b="1" dirty="0">
                <a:latin typeface="Bell MT" panose="02020503060305020303" pitchFamily="18" charset="0"/>
              </a:rPr>
              <a:t>, </a:t>
            </a:r>
            <a:r>
              <a:rPr lang="en-US" dirty="0">
                <a:latin typeface="Bell MT" panose="02020503060305020303" pitchFamily="18" charset="0"/>
              </a:rPr>
              <a:t>implementing </a:t>
            </a:r>
            <a:r>
              <a:rPr lang="en-US" b="1" dirty="0">
                <a:latin typeface="Bell MT" panose="02020503060305020303" pitchFamily="18" charset="0"/>
              </a:rPr>
              <a:t>CNN-LSTM</a:t>
            </a:r>
            <a:r>
              <a:rPr lang="en-US" dirty="0">
                <a:latin typeface="Bell MT" panose="02020503060305020303" pitchFamily="18" charset="0"/>
              </a:rPr>
              <a:t> Model with </a:t>
            </a:r>
            <a:r>
              <a:rPr b="1" dirty="0">
                <a:latin typeface="Bell MT" panose="02020503060305020303" pitchFamily="18" charset="0"/>
              </a:rPr>
              <a:t>Word2</a:t>
            </a:r>
            <a:r>
              <a:rPr lang="en-US" b="1" dirty="0">
                <a:latin typeface="Bell MT" panose="02020503060305020303" pitchFamily="18" charset="0"/>
              </a:rPr>
              <a:t>V</a:t>
            </a:r>
            <a:r>
              <a:rPr b="1" dirty="0">
                <a:latin typeface="Bell MT" panose="02020503060305020303" pitchFamily="18" charset="0"/>
              </a:rPr>
              <a:t>ec</a:t>
            </a:r>
            <a:r>
              <a:rPr dirty="0">
                <a:latin typeface="Bell MT" panose="02020503060305020303" pitchFamily="18" charset="0"/>
              </a:rPr>
              <a:t> </a:t>
            </a:r>
            <a:r>
              <a:rPr lang="en-US" dirty="0">
                <a:latin typeface="Bell MT" panose="02020503060305020303" pitchFamily="18" charset="0"/>
              </a:rPr>
              <a:t>embedding gave us highest accuracy of </a:t>
            </a:r>
            <a:r>
              <a:rPr b="1" dirty="0">
                <a:latin typeface="Bell MT" panose="02020503060305020303" pitchFamily="18" charset="0"/>
              </a:rPr>
              <a:t>84.</a:t>
            </a:r>
            <a:r>
              <a:rPr lang="en-US" b="1" dirty="0">
                <a:latin typeface="Bell MT" panose="02020503060305020303" pitchFamily="18" charset="0"/>
              </a:rPr>
              <a:t>56</a:t>
            </a:r>
            <a:r>
              <a:rPr b="1" dirty="0">
                <a:latin typeface="Bell MT" panose="02020503060305020303" pitchFamily="18" charset="0"/>
              </a:rPr>
              <a:t>%.</a:t>
            </a:r>
          </a:p>
        </p:txBody>
      </p:sp>
      <p:grpSp>
        <p:nvGrpSpPr>
          <p:cNvPr id="2" name="Google Shape;179;p10">
            <a:extLst>
              <a:ext uri="{FF2B5EF4-FFF2-40B4-BE49-F238E27FC236}">
                <a16:creationId xmlns:a16="http://schemas.microsoft.com/office/drawing/2014/main" id="{C8543685-DDAC-D5ED-6BBC-E418B6CC4F81}"/>
              </a:ext>
            </a:extLst>
          </p:cNvPr>
          <p:cNvGrpSpPr/>
          <p:nvPr/>
        </p:nvGrpSpPr>
        <p:grpSpPr>
          <a:xfrm>
            <a:off x="1243781" y="1423219"/>
            <a:ext cx="9704438" cy="4011561"/>
            <a:chOff x="610009" y="0"/>
            <a:chExt cx="7830809" cy="2546101"/>
          </a:xfrm>
        </p:grpSpPr>
        <p:sp>
          <p:nvSpPr>
            <p:cNvPr id="3" name="Google Shape;180;p10">
              <a:extLst>
                <a:ext uri="{FF2B5EF4-FFF2-40B4-BE49-F238E27FC236}">
                  <a16:creationId xmlns:a16="http://schemas.microsoft.com/office/drawing/2014/main" id="{F83BBE76-8A45-AA89-B518-D85C5DE2ECCC}"/>
                </a:ext>
              </a:extLst>
            </p:cNvPr>
            <p:cNvSpPr/>
            <p:nvPr/>
          </p:nvSpPr>
          <p:spPr>
            <a:xfrm>
              <a:off x="7710513" y="0"/>
              <a:ext cx="730305" cy="9275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935"/>
                  </a:lnTo>
                  <a:lnTo>
                    <a:pt x="20695" y="935"/>
                  </a:lnTo>
                  <a:lnTo>
                    <a:pt x="20695" y="21600"/>
                  </a:lnTo>
                  <a:lnTo>
                    <a:pt x="21600" y="21600"/>
                  </a:lnTo>
                  <a:lnTo>
                    <a:pt x="21600" y="0"/>
                  </a:lnTo>
                  <a:close/>
                </a:path>
              </a:pathLst>
            </a:custGeom>
            <a:solidFill>
              <a:schemeClr val="accent2"/>
            </a:solidFill>
            <a:ln w="9525" cap="flat">
              <a:solidFill>
                <a:schemeClr val="accent2"/>
              </a:solidFill>
              <a:prstDash val="solid"/>
              <a:round/>
            </a:ln>
            <a:effectLst/>
          </p:spPr>
          <p:txBody>
            <a:bodyPr wrap="square" lIns="45719" tIns="45719" rIns="45719" bIns="45719" numCol="1" anchor="t">
              <a:noAutofit/>
            </a:bodyPr>
            <a:lstStyle/>
            <a:p>
              <a:pPr>
                <a:defRPr sz="1100">
                  <a:latin typeface="Calibri"/>
                  <a:ea typeface="Calibri"/>
                  <a:cs typeface="Calibri"/>
                  <a:sym typeface="Calibri"/>
                </a:defRPr>
              </a:pPr>
              <a:endParaRPr/>
            </a:p>
          </p:txBody>
        </p:sp>
        <p:sp>
          <p:nvSpPr>
            <p:cNvPr id="4" name="Google Shape;181;p10">
              <a:extLst>
                <a:ext uri="{FF2B5EF4-FFF2-40B4-BE49-F238E27FC236}">
                  <a16:creationId xmlns:a16="http://schemas.microsoft.com/office/drawing/2014/main" id="{9674F86D-2939-825A-4D40-05C0AA5F2AD8}"/>
                </a:ext>
              </a:extLst>
            </p:cNvPr>
            <p:cNvSpPr/>
            <p:nvPr/>
          </p:nvSpPr>
          <p:spPr>
            <a:xfrm>
              <a:off x="610009" y="1618536"/>
              <a:ext cx="730305" cy="927565"/>
            </a:xfrm>
            <a:custGeom>
              <a:avLst/>
              <a:gdLst/>
              <a:ahLst/>
              <a:cxnLst>
                <a:cxn ang="0">
                  <a:pos x="wd2" y="hd2"/>
                </a:cxn>
                <a:cxn ang="5400000">
                  <a:pos x="wd2" y="hd2"/>
                </a:cxn>
                <a:cxn ang="10800000">
                  <a:pos x="wd2" y="hd2"/>
                </a:cxn>
                <a:cxn ang="16200000">
                  <a:pos x="wd2" y="hd2"/>
                </a:cxn>
              </a:cxnLst>
              <a:rect l="0" t="0" r="r" b="b"/>
              <a:pathLst>
                <a:path w="21600" h="21600" extrusionOk="0">
                  <a:moveTo>
                    <a:pt x="21600" y="20664"/>
                  </a:moveTo>
                  <a:lnTo>
                    <a:pt x="905" y="20664"/>
                  </a:lnTo>
                  <a:lnTo>
                    <a:pt x="905" y="0"/>
                  </a:lnTo>
                  <a:lnTo>
                    <a:pt x="0" y="0"/>
                  </a:lnTo>
                  <a:lnTo>
                    <a:pt x="0" y="21600"/>
                  </a:lnTo>
                  <a:lnTo>
                    <a:pt x="21600" y="21600"/>
                  </a:lnTo>
                  <a:lnTo>
                    <a:pt x="21600" y="20664"/>
                  </a:lnTo>
                  <a:close/>
                </a:path>
              </a:pathLst>
            </a:custGeom>
            <a:solidFill>
              <a:schemeClr val="accent2"/>
            </a:solidFill>
            <a:ln w="9525" cap="flat">
              <a:solidFill>
                <a:schemeClr val="accent2"/>
              </a:solidFill>
              <a:prstDash val="solid"/>
              <a:round/>
            </a:ln>
            <a:effectLst/>
          </p:spPr>
          <p:txBody>
            <a:bodyPr wrap="square" lIns="45719" tIns="45719" rIns="45719" bIns="45719" numCol="1" anchor="t">
              <a:noAutofit/>
            </a:bodyPr>
            <a:lstStyle/>
            <a:p>
              <a:pPr>
                <a:defRPr sz="1100">
                  <a:latin typeface="Calibri"/>
                  <a:ea typeface="Calibri"/>
                  <a:cs typeface="Calibri"/>
                  <a:sym typeface="Calibri"/>
                </a:defRPr>
              </a:pPr>
              <a:endParaRPr/>
            </a:p>
          </p:txBody>
        </p:sp>
      </p:gr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TextBox 2"/>
          <p:cNvSpPr txBox="1"/>
          <p:nvPr/>
        </p:nvSpPr>
        <p:spPr>
          <a:xfrm>
            <a:off x="3272798" y="2705725"/>
            <a:ext cx="5646403" cy="14465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indent="9525" algn="ctr">
              <a:defRPr sz="4000" b="1">
                <a:solidFill>
                  <a:srgbClr val="0070C0"/>
                </a:solidFill>
                <a:latin typeface="Bookman Old Style"/>
                <a:ea typeface="Bookman Old Style"/>
                <a:cs typeface="Bookman Old Style"/>
                <a:sym typeface="Bookman Old Style"/>
              </a:defRPr>
            </a:lvl1pPr>
          </a:lstStyle>
          <a:p>
            <a:r>
              <a:rPr lang="en-US" sz="4400" dirty="0">
                <a:latin typeface="Bell MT" panose="02020503060305020303" pitchFamily="18" charset="0"/>
              </a:rPr>
              <a:t>IMDB MOVIE REVIEW DATASET</a:t>
            </a:r>
          </a:p>
        </p:txBody>
      </p:sp>
      <p:grpSp>
        <p:nvGrpSpPr>
          <p:cNvPr id="2" name="Google Shape;179;p10">
            <a:extLst>
              <a:ext uri="{FF2B5EF4-FFF2-40B4-BE49-F238E27FC236}">
                <a16:creationId xmlns:a16="http://schemas.microsoft.com/office/drawing/2014/main" id="{41E8584F-DE8F-2938-5E47-37193B0C4489}"/>
              </a:ext>
            </a:extLst>
          </p:cNvPr>
          <p:cNvGrpSpPr/>
          <p:nvPr/>
        </p:nvGrpSpPr>
        <p:grpSpPr>
          <a:xfrm>
            <a:off x="1860347" y="2002894"/>
            <a:ext cx="8471306" cy="2852211"/>
            <a:chOff x="610009" y="0"/>
            <a:chExt cx="7830809" cy="2546101"/>
          </a:xfrm>
        </p:grpSpPr>
        <p:sp>
          <p:nvSpPr>
            <p:cNvPr id="3" name="Google Shape;180;p10">
              <a:extLst>
                <a:ext uri="{FF2B5EF4-FFF2-40B4-BE49-F238E27FC236}">
                  <a16:creationId xmlns:a16="http://schemas.microsoft.com/office/drawing/2014/main" id="{98F658D4-711C-BF35-5129-2DA9AE6975BC}"/>
                </a:ext>
              </a:extLst>
            </p:cNvPr>
            <p:cNvSpPr/>
            <p:nvPr/>
          </p:nvSpPr>
          <p:spPr>
            <a:xfrm>
              <a:off x="7710513" y="0"/>
              <a:ext cx="730305" cy="9275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935"/>
                  </a:lnTo>
                  <a:lnTo>
                    <a:pt x="20695" y="935"/>
                  </a:lnTo>
                  <a:lnTo>
                    <a:pt x="20695" y="21600"/>
                  </a:lnTo>
                  <a:lnTo>
                    <a:pt x="21600" y="21600"/>
                  </a:lnTo>
                  <a:lnTo>
                    <a:pt x="21600" y="0"/>
                  </a:lnTo>
                  <a:close/>
                </a:path>
              </a:pathLst>
            </a:custGeom>
            <a:solidFill>
              <a:schemeClr val="accent2"/>
            </a:solidFill>
            <a:ln w="9525" cap="flat">
              <a:solidFill>
                <a:schemeClr val="accent2"/>
              </a:solidFill>
              <a:prstDash val="solid"/>
              <a:round/>
            </a:ln>
            <a:effectLst/>
          </p:spPr>
          <p:txBody>
            <a:bodyPr wrap="square" lIns="45719" tIns="45719" rIns="45719" bIns="45719" numCol="1" anchor="t">
              <a:noAutofit/>
            </a:bodyPr>
            <a:lstStyle/>
            <a:p>
              <a:pPr>
                <a:defRPr sz="1100">
                  <a:latin typeface="Calibri"/>
                  <a:ea typeface="Calibri"/>
                  <a:cs typeface="Calibri"/>
                  <a:sym typeface="Calibri"/>
                </a:defRPr>
              </a:pPr>
              <a:endParaRPr/>
            </a:p>
          </p:txBody>
        </p:sp>
        <p:sp>
          <p:nvSpPr>
            <p:cNvPr id="4" name="Google Shape;181;p10">
              <a:extLst>
                <a:ext uri="{FF2B5EF4-FFF2-40B4-BE49-F238E27FC236}">
                  <a16:creationId xmlns:a16="http://schemas.microsoft.com/office/drawing/2014/main" id="{3C3B65C7-B234-DF12-72C1-4EE82C963D51}"/>
                </a:ext>
              </a:extLst>
            </p:cNvPr>
            <p:cNvSpPr/>
            <p:nvPr/>
          </p:nvSpPr>
          <p:spPr>
            <a:xfrm>
              <a:off x="610009" y="1618536"/>
              <a:ext cx="730305" cy="927565"/>
            </a:xfrm>
            <a:custGeom>
              <a:avLst/>
              <a:gdLst/>
              <a:ahLst/>
              <a:cxnLst>
                <a:cxn ang="0">
                  <a:pos x="wd2" y="hd2"/>
                </a:cxn>
                <a:cxn ang="5400000">
                  <a:pos x="wd2" y="hd2"/>
                </a:cxn>
                <a:cxn ang="10800000">
                  <a:pos x="wd2" y="hd2"/>
                </a:cxn>
                <a:cxn ang="16200000">
                  <a:pos x="wd2" y="hd2"/>
                </a:cxn>
              </a:cxnLst>
              <a:rect l="0" t="0" r="r" b="b"/>
              <a:pathLst>
                <a:path w="21600" h="21600" extrusionOk="0">
                  <a:moveTo>
                    <a:pt x="21600" y="20664"/>
                  </a:moveTo>
                  <a:lnTo>
                    <a:pt x="905" y="20664"/>
                  </a:lnTo>
                  <a:lnTo>
                    <a:pt x="905" y="0"/>
                  </a:lnTo>
                  <a:lnTo>
                    <a:pt x="0" y="0"/>
                  </a:lnTo>
                  <a:lnTo>
                    <a:pt x="0" y="21600"/>
                  </a:lnTo>
                  <a:lnTo>
                    <a:pt x="21600" y="21600"/>
                  </a:lnTo>
                  <a:lnTo>
                    <a:pt x="21600" y="20664"/>
                  </a:lnTo>
                  <a:close/>
                </a:path>
              </a:pathLst>
            </a:custGeom>
            <a:solidFill>
              <a:schemeClr val="accent2"/>
            </a:solidFill>
            <a:ln w="9525" cap="flat">
              <a:solidFill>
                <a:schemeClr val="accent2"/>
              </a:solidFill>
              <a:prstDash val="solid"/>
              <a:round/>
            </a:ln>
            <a:effectLst/>
          </p:spPr>
          <p:txBody>
            <a:bodyPr wrap="square" lIns="45719" tIns="45719" rIns="45719" bIns="45719" numCol="1" anchor="t">
              <a:noAutofit/>
            </a:bodyPr>
            <a:lstStyle/>
            <a:p>
              <a:pPr>
                <a:defRPr sz="1100">
                  <a:latin typeface="Calibri"/>
                  <a:ea typeface="Calibri"/>
                  <a:cs typeface="Calibri"/>
                  <a:sym typeface="Calibri"/>
                </a:defRPr>
              </a:pPr>
              <a:endParaRPr/>
            </a:p>
          </p:txBody>
        </p:sp>
      </p:gr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07;p3">
            <a:extLst>
              <a:ext uri="{FF2B5EF4-FFF2-40B4-BE49-F238E27FC236}">
                <a16:creationId xmlns:a16="http://schemas.microsoft.com/office/drawing/2014/main" id="{CEC658AD-250D-C948-6166-086EC7FEC010}"/>
              </a:ext>
            </a:extLst>
          </p:cNvPr>
          <p:cNvSpPr txBox="1"/>
          <p:nvPr/>
        </p:nvSpPr>
        <p:spPr>
          <a:xfrm>
            <a:off x="294290" y="429975"/>
            <a:ext cx="11424744" cy="6155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9525" algn="ctr">
              <a:defRPr sz="4000" b="1">
                <a:solidFill>
                  <a:srgbClr val="0070C0"/>
                </a:solidFill>
                <a:latin typeface="Bookman Old Style"/>
                <a:ea typeface="Bookman Old Style"/>
                <a:cs typeface="Bookman Old Style"/>
                <a:sym typeface="Bookman Old Style"/>
              </a:defRPr>
            </a:lvl1pPr>
          </a:lstStyle>
          <a:p>
            <a:r>
              <a:rPr lang="en-US" dirty="0">
                <a:latin typeface="Bell MT" panose="02020503060305020303" pitchFamily="18" charset="77"/>
              </a:rPr>
              <a:t>TWITTER US AIRLINE DATASET</a:t>
            </a:r>
          </a:p>
        </p:txBody>
      </p:sp>
      <p:sp>
        <p:nvSpPr>
          <p:cNvPr id="11" name="Google Shape;108;p3">
            <a:extLst>
              <a:ext uri="{FF2B5EF4-FFF2-40B4-BE49-F238E27FC236}">
                <a16:creationId xmlns:a16="http://schemas.microsoft.com/office/drawing/2014/main" id="{39EBEF1F-EAC9-8BD3-632D-615A4D5CFBA0}"/>
              </a:ext>
            </a:extLst>
          </p:cNvPr>
          <p:cNvSpPr/>
          <p:nvPr/>
        </p:nvSpPr>
        <p:spPr>
          <a:xfrm rot="10800000" flipH="1">
            <a:off x="2350214" y="1080963"/>
            <a:ext cx="7491572" cy="457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3600"/>
                </a:lnTo>
                <a:lnTo>
                  <a:pt x="21600" y="0"/>
                </a:lnTo>
                <a:lnTo>
                  <a:pt x="21600" y="18000"/>
                </a:lnTo>
                <a:lnTo>
                  <a:pt x="0" y="21600"/>
                </a:lnTo>
                <a:close/>
              </a:path>
            </a:pathLst>
          </a:custGeom>
          <a:solidFill>
            <a:schemeClr val="accent2"/>
          </a:solidFill>
          <a:ln>
            <a:solidFill>
              <a:schemeClr val="accent2"/>
            </a:solidFill>
          </a:ln>
        </p:spPr>
        <p:txBody>
          <a:bodyPr lIns="45719" rIns="45719"/>
          <a:lstStyle/>
          <a:p>
            <a:pPr>
              <a:defRPr sz="1300">
                <a:solidFill>
                  <a:srgbClr val="BE343A"/>
                </a:solidFill>
                <a:latin typeface="Calibri"/>
                <a:ea typeface="Calibri"/>
                <a:cs typeface="Calibri"/>
                <a:sym typeface="Calibri"/>
              </a:defRPr>
            </a:pPr>
            <a:endParaRPr/>
          </a:p>
        </p:txBody>
      </p:sp>
      <p:sp>
        <p:nvSpPr>
          <p:cNvPr id="4" name="TextBox 3">
            <a:extLst>
              <a:ext uri="{FF2B5EF4-FFF2-40B4-BE49-F238E27FC236}">
                <a16:creationId xmlns:a16="http://schemas.microsoft.com/office/drawing/2014/main" id="{172246C3-FDDB-0045-F3D1-D8C3E2D16AC1}"/>
              </a:ext>
            </a:extLst>
          </p:cNvPr>
          <p:cNvSpPr txBox="1"/>
          <p:nvPr/>
        </p:nvSpPr>
        <p:spPr>
          <a:xfrm>
            <a:off x="1130748" y="1405808"/>
            <a:ext cx="9751827" cy="19984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lgn="just">
              <a:lnSpc>
                <a:spcPct val="200000"/>
              </a:lnSpc>
              <a:buSzPct val="100000"/>
              <a:buFont typeface="Wingdings" pitchFamily="2" charset="2"/>
              <a:buChar char="§"/>
              <a:defRPr sz="1800">
                <a:latin typeface="Bookman Old Style"/>
                <a:ea typeface="Bookman Old Style"/>
                <a:cs typeface="Bookman Old Style"/>
                <a:sym typeface="Bookman Old Style"/>
              </a:defRPr>
            </a:pPr>
            <a:r>
              <a:rPr lang="en-US" sz="1600" dirty="0">
                <a:latin typeface="Bell MT" panose="02020503060305020303" pitchFamily="18" charset="77"/>
              </a:rPr>
              <a:t>It is collected from </a:t>
            </a:r>
            <a:r>
              <a:rPr lang="en-US" sz="1600" b="1" dirty="0">
                <a:latin typeface="Bell MT" panose="02020503060305020303" pitchFamily="18" charset="77"/>
              </a:rPr>
              <a:t>Kaggle</a:t>
            </a:r>
            <a:r>
              <a:rPr lang="en-US" sz="1600" dirty="0">
                <a:latin typeface="Bell MT" panose="02020503060305020303" pitchFamily="18" charset="77"/>
              </a:rPr>
              <a:t> and includes sentimental </a:t>
            </a:r>
            <a:r>
              <a:rPr lang="en-US" sz="1600" b="1" dirty="0">
                <a:latin typeface="Bell MT" panose="02020503060305020303" pitchFamily="18" charset="77"/>
              </a:rPr>
              <a:t>tweets made by travelers</a:t>
            </a:r>
            <a:r>
              <a:rPr lang="en-US" sz="1600" dirty="0">
                <a:latin typeface="Bell MT" panose="02020503060305020303" pitchFamily="18" charset="77"/>
              </a:rPr>
              <a:t> in February 2015 on Twitter. It consists of tweets related to </a:t>
            </a:r>
            <a:r>
              <a:rPr lang="en-US" sz="1600" b="1" dirty="0">
                <a:latin typeface="Bell MT" panose="02020503060305020303" pitchFamily="18" charset="77"/>
              </a:rPr>
              <a:t>six major U.S. airlines: Delta, Virgin America, Southwest, United, American, and US Airways</a:t>
            </a:r>
            <a:r>
              <a:rPr lang="en-US" sz="1600" dirty="0">
                <a:latin typeface="Bell MT" panose="02020503060305020303" pitchFamily="18" charset="77"/>
              </a:rPr>
              <a:t>.</a:t>
            </a:r>
          </a:p>
          <a:p>
            <a:pPr marL="285750" indent="-285750" algn="just">
              <a:lnSpc>
                <a:spcPct val="200000"/>
              </a:lnSpc>
              <a:buSzPct val="100000"/>
              <a:buFont typeface="Wingdings" pitchFamily="2" charset="2"/>
              <a:buChar char="§"/>
              <a:defRPr sz="1800">
                <a:latin typeface="Bookman Old Style"/>
                <a:ea typeface="Bookman Old Style"/>
                <a:cs typeface="Bookman Old Style"/>
                <a:sym typeface="Bookman Old Style"/>
              </a:defRPr>
            </a:pPr>
            <a:r>
              <a:rPr lang="en-US" sz="1600" dirty="0">
                <a:latin typeface="Bell MT" panose="02020503060305020303" pitchFamily="18" charset="77"/>
              </a:rPr>
              <a:t>This dataset has 14640 rows and 15 attributes. They are as follows:</a:t>
            </a:r>
          </a:p>
        </p:txBody>
      </p:sp>
      <p:sp>
        <p:nvSpPr>
          <p:cNvPr id="3" name="TextBox 2">
            <a:extLst>
              <a:ext uri="{FF2B5EF4-FFF2-40B4-BE49-F238E27FC236}">
                <a16:creationId xmlns:a16="http://schemas.microsoft.com/office/drawing/2014/main" id="{BA6B8A52-8D7C-3A5E-B91A-24359BA1F61B}"/>
              </a:ext>
            </a:extLst>
          </p:cNvPr>
          <p:cNvSpPr txBox="1"/>
          <p:nvPr/>
        </p:nvSpPr>
        <p:spPr>
          <a:xfrm>
            <a:off x="425302" y="3468714"/>
            <a:ext cx="11341396" cy="2308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numCol="3" anchor="ctr">
            <a:spAutoFit/>
          </a:bodyPr>
          <a:lstStyle/>
          <a:p>
            <a:pPr marL="1257300" lvl="2" indent="-342900" algn="just">
              <a:lnSpc>
                <a:spcPct val="150000"/>
              </a:lnSpc>
              <a:buSzPct val="100000"/>
              <a:buAutoNum type="arabicPeriod"/>
              <a:defRPr sz="1800">
                <a:latin typeface="Bookman Old Style"/>
                <a:ea typeface="Bookman Old Style"/>
                <a:cs typeface="Bookman Old Style"/>
                <a:sym typeface="Bookman Old Style"/>
              </a:defRPr>
            </a:pPr>
            <a:r>
              <a:rPr lang="en-US" sz="1600" dirty="0" err="1">
                <a:latin typeface="Bell MT" panose="02020503060305020303" pitchFamily="18" charset="77"/>
              </a:rPr>
              <a:t>tweet_id</a:t>
            </a:r>
            <a:r>
              <a:rPr lang="en-US" sz="1600" dirty="0">
                <a:latin typeface="Bell MT" panose="02020503060305020303" pitchFamily="18" charset="77"/>
              </a:rPr>
              <a:t>                      </a:t>
            </a:r>
          </a:p>
          <a:p>
            <a:pPr marL="1257300" lvl="2" indent="-342900" algn="just">
              <a:lnSpc>
                <a:spcPct val="150000"/>
              </a:lnSpc>
              <a:buSzPct val="100000"/>
              <a:buAutoNum type="arabicPeriod"/>
              <a:defRPr sz="1800">
                <a:latin typeface="Bookman Old Style"/>
                <a:ea typeface="Bookman Old Style"/>
                <a:cs typeface="Bookman Old Style"/>
                <a:sym typeface="Bookman Old Style"/>
              </a:defRPr>
            </a:pPr>
            <a:r>
              <a:rPr lang="en-US" sz="1600" dirty="0" err="1">
                <a:latin typeface="Bell MT" panose="02020503060305020303" pitchFamily="18" charset="77"/>
              </a:rPr>
              <a:t>airline_sentiment</a:t>
            </a:r>
            <a:r>
              <a:rPr lang="en-US" sz="1600" dirty="0">
                <a:latin typeface="Bell MT" panose="02020503060305020303" pitchFamily="18" charset="77"/>
              </a:rPr>
              <a:t>             </a:t>
            </a:r>
          </a:p>
          <a:p>
            <a:pPr marL="1257300" lvl="2" indent="-342900" algn="just">
              <a:lnSpc>
                <a:spcPct val="150000"/>
              </a:lnSpc>
              <a:buSzPct val="100000"/>
              <a:buAutoNum type="arabicPeriod"/>
              <a:defRPr sz="1800">
                <a:latin typeface="Bookman Old Style"/>
                <a:ea typeface="Bookman Old Style"/>
                <a:cs typeface="Bookman Old Style"/>
                <a:sym typeface="Bookman Old Style"/>
              </a:defRPr>
            </a:pPr>
            <a:r>
              <a:rPr lang="en-US" sz="1600" dirty="0" err="1">
                <a:latin typeface="Bell MT" panose="02020503060305020303" pitchFamily="18" charset="77"/>
              </a:rPr>
              <a:t>airline_sentiment_confidence</a:t>
            </a:r>
            <a:r>
              <a:rPr lang="en-US" sz="1600" dirty="0">
                <a:latin typeface="Bell MT" panose="02020503060305020303" pitchFamily="18" charset="77"/>
              </a:rPr>
              <a:t>  </a:t>
            </a:r>
          </a:p>
          <a:p>
            <a:pPr marL="1257300" lvl="2" indent="-342900" algn="just">
              <a:lnSpc>
                <a:spcPct val="150000"/>
              </a:lnSpc>
              <a:buSzPct val="100000"/>
              <a:buAutoNum type="arabicPeriod"/>
              <a:defRPr sz="1800">
                <a:latin typeface="Bookman Old Style"/>
                <a:ea typeface="Bookman Old Style"/>
                <a:cs typeface="Bookman Old Style"/>
                <a:sym typeface="Bookman Old Style"/>
              </a:defRPr>
            </a:pPr>
            <a:r>
              <a:rPr lang="en-US" sz="1600" dirty="0" err="1">
                <a:latin typeface="Bell MT" panose="02020503060305020303" pitchFamily="18" charset="77"/>
              </a:rPr>
              <a:t>negativereason</a:t>
            </a:r>
            <a:r>
              <a:rPr lang="en-US" sz="1600" dirty="0">
                <a:latin typeface="Bell MT" panose="02020503060305020303" pitchFamily="18" charset="77"/>
              </a:rPr>
              <a:t>                </a:t>
            </a:r>
          </a:p>
          <a:p>
            <a:pPr marL="1257300" lvl="2" indent="-342900" algn="just">
              <a:lnSpc>
                <a:spcPct val="150000"/>
              </a:lnSpc>
              <a:buSzPct val="100000"/>
              <a:buAutoNum type="arabicPeriod"/>
              <a:defRPr sz="1800">
                <a:latin typeface="Bookman Old Style"/>
                <a:ea typeface="Bookman Old Style"/>
                <a:cs typeface="Bookman Old Style"/>
                <a:sym typeface="Bookman Old Style"/>
              </a:defRPr>
            </a:pPr>
            <a:r>
              <a:rPr lang="en-US" sz="1600" dirty="0" err="1">
                <a:latin typeface="Bell MT" panose="02020503060305020303" pitchFamily="18" charset="77"/>
              </a:rPr>
              <a:t>negativereason_confidence</a:t>
            </a:r>
            <a:r>
              <a:rPr lang="en-US" sz="1600" dirty="0">
                <a:latin typeface="Bell MT" panose="02020503060305020303" pitchFamily="18" charset="77"/>
              </a:rPr>
              <a:t>     </a:t>
            </a:r>
          </a:p>
          <a:p>
            <a:pPr marL="1257300" lvl="2" indent="-342900" algn="just">
              <a:lnSpc>
                <a:spcPct val="150000"/>
              </a:lnSpc>
              <a:buSzPct val="100000"/>
              <a:buAutoNum type="arabicPeriod"/>
              <a:defRPr sz="1800">
                <a:latin typeface="Bookman Old Style"/>
                <a:ea typeface="Bookman Old Style"/>
                <a:cs typeface="Bookman Old Style"/>
                <a:sym typeface="Bookman Old Style"/>
              </a:defRPr>
            </a:pPr>
            <a:r>
              <a:rPr lang="en-US" sz="1600" dirty="0">
                <a:latin typeface="Bell MT" panose="02020503060305020303" pitchFamily="18" charset="77"/>
              </a:rPr>
              <a:t>airline                       </a:t>
            </a:r>
          </a:p>
          <a:p>
            <a:pPr marL="1257300" lvl="2" indent="-342900" algn="just">
              <a:lnSpc>
                <a:spcPct val="150000"/>
              </a:lnSpc>
              <a:buSzPct val="100000"/>
              <a:buAutoNum type="arabicPeriod"/>
              <a:defRPr sz="1800">
                <a:latin typeface="Bookman Old Style"/>
                <a:ea typeface="Bookman Old Style"/>
                <a:cs typeface="Bookman Old Style"/>
                <a:sym typeface="Bookman Old Style"/>
              </a:defRPr>
            </a:pPr>
            <a:r>
              <a:rPr lang="en-US" sz="1600" dirty="0" err="1">
                <a:latin typeface="Bell MT" panose="02020503060305020303" pitchFamily="18" charset="77"/>
              </a:rPr>
              <a:t>airline_sentiment_gold</a:t>
            </a:r>
            <a:r>
              <a:rPr lang="en-US" sz="1600" dirty="0">
                <a:latin typeface="Bell MT" panose="02020503060305020303" pitchFamily="18" charset="77"/>
              </a:rPr>
              <a:t>        </a:t>
            </a:r>
          </a:p>
          <a:p>
            <a:pPr marL="1257300" lvl="2" indent="-342900" algn="just">
              <a:lnSpc>
                <a:spcPct val="150000"/>
              </a:lnSpc>
              <a:buSzPct val="100000"/>
              <a:buAutoNum type="arabicPeriod"/>
              <a:defRPr sz="1800">
                <a:latin typeface="Bookman Old Style"/>
                <a:ea typeface="Bookman Old Style"/>
                <a:cs typeface="Bookman Old Style"/>
                <a:sym typeface="Bookman Old Style"/>
              </a:defRPr>
            </a:pPr>
            <a:r>
              <a:rPr lang="en-US" sz="1600" dirty="0">
                <a:latin typeface="Bell MT" panose="02020503060305020303" pitchFamily="18" charset="77"/>
              </a:rPr>
              <a:t>name                          </a:t>
            </a:r>
          </a:p>
          <a:p>
            <a:pPr marL="1257300" lvl="2" indent="-342900" algn="just">
              <a:lnSpc>
                <a:spcPct val="150000"/>
              </a:lnSpc>
              <a:buSzPct val="100000"/>
              <a:buAutoNum type="arabicPeriod"/>
              <a:defRPr sz="1800">
                <a:latin typeface="Bookman Old Style"/>
                <a:ea typeface="Bookman Old Style"/>
                <a:cs typeface="Bookman Old Style"/>
                <a:sym typeface="Bookman Old Style"/>
              </a:defRPr>
            </a:pPr>
            <a:r>
              <a:rPr lang="en-US" sz="1600" dirty="0" err="1">
                <a:latin typeface="Bell MT" panose="02020503060305020303" pitchFamily="18" charset="77"/>
              </a:rPr>
              <a:t>negativereason_gold</a:t>
            </a:r>
            <a:r>
              <a:rPr lang="en-US" sz="1600" dirty="0">
                <a:latin typeface="Bell MT" panose="02020503060305020303" pitchFamily="18" charset="77"/>
              </a:rPr>
              <a:t>          </a:t>
            </a:r>
          </a:p>
          <a:p>
            <a:pPr marL="1257300" lvl="2" indent="-342900" algn="just">
              <a:lnSpc>
                <a:spcPct val="150000"/>
              </a:lnSpc>
              <a:buSzPct val="100000"/>
              <a:buAutoNum type="arabicPeriod"/>
              <a:defRPr sz="1800">
                <a:latin typeface="Bookman Old Style"/>
                <a:ea typeface="Bookman Old Style"/>
                <a:cs typeface="Bookman Old Style"/>
                <a:sym typeface="Bookman Old Style"/>
              </a:defRPr>
            </a:pPr>
            <a:r>
              <a:rPr lang="en-US" sz="1600" dirty="0" err="1">
                <a:latin typeface="Bell MT" panose="02020503060305020303" pitchFamily="18" charset="77"/>
              </a:rPr>
              <a:t>retweet_count</a:t>
            </a:r>
            <a:r>
              <a:rPr lang="en-US" sz="1600" dirty="0">
                <a:latin typeface="Bell MT" panose="02020503060305020303" pitchFamily="18" charset="77"/>
              </a:rPr>
              <a:t>           </a:t>
            </a:r>
          </a:p>
          <a:p>
            <a:pPr marL="1257300" lvl="2" indent="-342900" algn="just">
              <a:lnSpc>
                <a:spcPct val="150000"/>
              </a:lnSpc>
              <a:buSzPct val="100000"/>
              <a:buAutoNum type="arabicPeriod"/>
              <a:defRPr sz="1800">
                <a:latin typeface="Bookman Old Style"/>
                <a:ea typeface="Bookman Old Style"/>
                <a:cs typeface="Bookman Old Style"/>
                <a:sym typeface="Bookman Old Style"/>
              </a:defRPr>
            </a:pPr>
            <a:r>
              <a:rPr lang="en-US" sz="1600" dirty="0">
                <a:latin typeface="Bell MT" panose="02020503060305020303" pitchFamily="18" charset="77"/>
              </a:rPr>
              <a:t>text                     </a:t>
            </a:r>
          </a:p>
          <a:p>
            <a:pPr marL="1257300" lvl="2" indent="-342900" algn="just">
              <a:lnSpc>
                <a:spcPct val="150000"/>
              </a:lnSpc>
              <a:buSzPct val="100000"/>
              <a:buAutoNum type="arabicPeriod"/>
              <a:defRPr sz="1800">
                <a:latin typeface="Bookman Old Style"/>
                <a:ea typeface="Bookman Old Style"/>
                <a:cs typeface="Bookman Old Style"/>
                <a:sym typeface="Bookman Old Style"/>
              </a:defRPr>
            </a:pPr>
            <a:r>
              <a:rPr lang="en-US" sz="1600" dirty="0" err="1">
                <a:latin typeface="Bell MT" panose="02020503060305020303" pitchFamily="18" charset="77"/>
              </a:rPr>
              <a:t>tweet_coord</a:t>
            </a:r>
            <a:r>
              <a:rPr lang="en-US" sz="1600" dirty="0">
                <a:latin typeface="Bell MT" panose="02020503060305020303" pitchFamily="18" charset="77"/>
              </a:rPr>
              <a:t>               </a:t>
            </a:r>
          </a:p>
          <a:p>
            <a:pPr marL="1257300" lvl="2" indent="-342900" algn="just">
              <a:lnSpc>
                <a:spcPct val="150000"/>
              </a:lnSpc>
              <a:buSzPct val="100000"/>
              <a:buAutoNum type="arabicPeriod"/>
              <a:defRPr sz="1800">
                <a:latin typeface="Bookman Old Style"/>
                <a:ea typeface="Bookman Old Style"/>
                <a:cs typeface="Bookman Old Style"/>
                <a:sym typeface="Bookman Old Style"/>
              </a:defRPr>
            </a:pPr>
            <a:r>
              <a:rPr lang="en-US" sz="1600" dirty="0" err="1">
                <a:latin typeface="Bell MT" panose="02020503060305020303" pitchFamily="18" charset="77"/>
              </a:rPr>
              <a:t>tweet_created</a:t>
            </a:r>
            <a:r>
              <a:rPr lang="en-US" sz="1600" dirty="0">
                <a:latin typeface="Bell MT" panose="02020503060305020303" pitchFamily="18" charset="77"/>
              </a:rPr>
              <a:t> </a:t>
            </a:r>
          </a:p>
          <a:p>
            <a:pPr marL="1257300" lvl="2" indent="-342900" algn="just">
              <a:lnSpc>
                <a:spcPct val="150000"/>
              </a:lnSpc>
              <a:buSzPct val="100000"/>
              <a:buAutoNum type="arabicPeriod"/>
              <a:defRPr sz="1800">
                <a:latin typeface="Bookman Old Style"/>
                <a:ea typeface="Bookman Old Style"/>
                <a:cs typeface="Bookman Old Style"/>
                <a:sym typeface="Bookman Old Style"/>
              </a:defRPr>
            </a:pPr>
            <a:r>
              <a:rPr lang="en-US" sz="1600" dirty="0" err="1">
                <a:latin typeface="Bell MT" panose="02020503060305020303" pitchFamily="18" charset="77"/>
              </a:rPr>
              <a:t>tweet_location</a:t>
            </a:r>
            <a:r>
              <a:rPr lang="en-US" sz="1600" dirty="0">
                <a:latin typeface="Bell MT" panose="02020503060305020303" pitchFamily="18" charset="77"/>
              </a:rPr>
              <a:t> </a:t>
            </a:r>
          </a:p>
          <a:p>
            <a:pPr marL="1257300" lvl="2" indent="-342900" algn="just">
              <a:lnSpc>
                <a:spcPct val="150000"/>
              </a:lnSpc>
              <a:buSzPct val="100000"/>
              <a:buAutoNum type="arabicPeriod"/>
              <a:defRPr sz="1800">
                <a:latin typeface="Bookman Old Style"/>
                <a:ea typeface="Bookman Old Style"/>
                <a:cs typeface="Bookman Old Style"/>
                <a:sym typeface="Bookman Old Style"/>
              </a:defRPr>
            </a:pPr>
            <a:r>
              <a:rPr lang="en-US" sz="1600" dirty="0">
                <a:latin typeface="Bell MT" panose="02020503060305020303" pitchFamily="18" charset="77"/>
              </a:rPr>
              <a:t> </a:t>
            </a:r>
            <a:r>
              <a:rPr lang="en-US" sz="1600" dirty="0" err="1">
                <a:latin typeface="Bell MT" panose="02020503060305020303" pitchFamily="18" charset="77"/>
              </a:rPr>
              <a:t>user_timezone</a:t>
            </a:r>
            <a:r>
              <a:rPr lang="en-US" sz="1600" dirty="0">
                <a:latin typeface="Bell MT" panose="02020503060305020303" pitchFamily="18" charset="77"/>
              </a:rPr>
              <a:t> </a:t>
            </a:r>
          </a:p>
        </p:txBody>
      </p:sp>
    </p:spTree>
    <p:extLst>
      <p:ext uri="{BB962C8B-B14F-4D97-AF65-F5344CB8AC3E}">
        <p14:creationId xmlns:p14="http://schemas.microsoft.com/office/powerpoint/2010/main" val="22943232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TextBox 1"/>
          <p:cNvSpPr txBox="1"/>
          <p:nvPr/>
        </p:nvSpPr>
        <p:spPr>
          <a:xfrm>
            <a:off x="9552469" y="4672569"/>
            <a:ext cx="1334194"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900"/>
            </a:lvl1pPr>
          </a:lstStyle>
          <a:p>
            <a:pPr algn="ctr"/>
            <a:r>
              <a:rPr sz="1400" dirty="0">
                <a:latin typeface="Bell MT" panose="02020503060305020303" pitchFamily="18" charset="77"/>
              </a:rPr>
              <a:t>Word2</a:t>
            </a:r>
            <a:r>
              <a:rPr lang="en-US" sz="1400" dirty="0">
                <a:latin typeface="Bell MT" panose="02020503060305020303" pitchFamily="18" charset="77"/>
              </a:rPr>
              <a:t>V</a:t>
            </a:r>
            <a:r>
              <a:rPr sz="1400" dirty="0">
                <a:latin typeface="Bell MT" panose="02020503060305020303" pitchFamily="18" charset="77"/>
              </a:rPr>
              <a:t>ec</a:t>
            </a:r>
          </a:p>
        </p:txBody>
      </p:sp>
      <p:sp>
        <p:nvSpPr>
          <p:cNvPr id="412" name="TextBox 4"/>
          <p:cNvSpPr txBox="1"/>
          <p:nvPr/>
        </p:nvSpPr>
        <p:spPr>
          <a:xfrm>
            <a:off x="1346764" y="4669919"/>
            <a:ext cx="1334194"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900"/>
            </a:lvl1pPr>
          </a:lstStyle>
          <a:p>
            <a:pPr algn="ctr"/>
            <a:r>
              <a:rPr lang="en-US" sz="1400" dirty="0">
                <a:latin typeface="Bell MT" panose="02020503060305020303" pitchFamily="18" charset="77"/>
              </a:rPr>
              <a:t>f</a:t>
            </a:r>
            <a:r>
              <a:rPr sz="1400" dirty="0">
                <a:latin typeface="Bell MT" panose="02020503060305020303" pitchFamily="18" charset="77"/>
              </a:rPr>
              <a:t>ast</a:t>
            </a:r>
            <a:r>
              <a:rPr lang="en-US" sz="1400" dirty="0">
                <a:latin typeface="Bell MT" panose="02020503060305020303" pitchFamily="18" charset="77"/>
              </a:rPr>
              <a:t>T</a:t>
            </a:r>
            <a:r>
              <a:rPr sz="1400" dirty="0">
                <a:latin typeface="Bell MT" panose="02020503060305020303" pitchFamily="18" charset="77"/>
              </a:rPr>
              <a:t>ext</a:t>
            </a:r>
          </a:p>
        </p:txBody>
      </p:sp>
      <p:sp>
        <p:nvSpPr>
          <p:cNvPr id="413" name="TextBox 6"/>
          <p:cNvSpPr txBox="1"/>
          <p:nvPr/>
        </p:nvSpPr>
        <p:spPr>
          <a:xfrm>
            <a:off x="5258538" y="4675220"/>
            <a:ext cx="2248787"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900"/>
            </a:lvl1pPr>
          </a:lstStyle>
          <a:p>
            <a:r>
              <a:rPr sz="1400" dirty="0" err="1">
                <a:latin typeface="Bell MT" panose="02020503060305020303" pitchFamily="18" charset="77"/>
              </a:rPr>
              <a:t>Keras</a:t>
            </a:r>
            <a:r>
              <a:rPr sz="1400" dirty="0">
                <a:latin typeface="Bell MT" panose="02020503060305020303" pitchFamily="18" charset="77"/>
              </a:rPr>
              <a:t> Embedding Layer</a:t>
            </a:r>
          </a:p>
        </p:txBody>
      </p:sp>
      <p:sp>
        <p:nvSpPr>
          <p:cNvPr id="414" name="TextBox 12"/>
          <p:cNvSpPr txBox="1"/>
          <p:nvPr/>
        </p:nvSpPr>
        <p:spPr>
          <a:xfrm>
            <a:off x="2350135" y="5092660"/>
            <a:ext cx="7372090" cy="7981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285750" indent="-285750" algn="just">
              <a:lnSpc>
                <a:spcPct val="150000"/>
              </a:lnSpc>
              <a:buClr>
                <a:srgbClr val="000000"/>
              </a:buClr>
              <a:buSzPts val="1600"/>
              <a:buFont typeface="Arial"/>
              <a:buChar char="•"/>
              <a:defRPr sz="1600">
                <a:latin typeface="Bookman Old Style"/>
                <a:ea typeface="Bookman Old Style"/>
                <a:cs typeface="Bookman Old Style"/>
                <a:sym typeface="Bookman Old Style"/>
              </a:defRPr>
            </a:pPr>
            <a:r>
              <a:rPr dirty="0">
                <a:latin typeface="Bell MT" panose="02020503060305020303" pitchFamily="18" charset="0"/>
              </a:rPr>
              <a:t>The summary shows that we have used three different embeddings.</a:t>
            </a:r>
          </a:p>
          <a:p>
            <a:pPr marL="285750" indent="-285750" algn="just">
              <a:lnSpc>
                <a:spcPct val="150000"/>
              </a:lnSpc>
              <a:buClr>
                <a:srgbClr val="000000"/>
              </a:buClr>
              <a:buSzPts val="1600"/>
              <a:buFont typeface="Arial"/>
              <a:buChar char="•"/>
              <a:defRPr sz="1600">
                <a:latin typeface="Bookman Old Style"/>
                <a:ea typeface="Bookman Old Style"/>
                <a:cs typeface="Bookman Old Style"/>
                <a:sym typeface="Bookman Old Style"/>
              </a:defRPr>
            </a:pPr>
            <a:r>
              <a:rPr dirty="0">
                <a:latin typeface="Bell MT" panose="02020503060305020303" pitchFamily="18" charset="0"/>
              </a:rPr>
              <a:t>In each embedding we used different layers to get the highest accuracy possible.</a:t>
            </a:r>
          </a:p>
        </p:txBody>
      </p:sp>
      <p:sp>
        <p:nvSpPr>
          <p:cNvPr id="10" name="Google Shape;107;p3">
            <a:extLst>
              <a:ext uri="{FF2B5EF4-FFF2-40B4-BE49-F238E27FC236}">
                <a16:creationId xmlns:a16="http://schemas.microsoft.com/office/drawing/2014/main" id="{B4A23073-A52F-86BC-78F1-5B84AEDB687B}"/>
              </a:ext>
            </a:extLst>
          </p:cNvPr>
          <p:cNvSpPr txBox="1"/>
          <p:nvPr/>
        </p:nvSpPr>
        <p:spPr>
          <a:xfrm>
            <a:off x="312754" y="367494"/>
            <a:ext cx="11424744" cy="6155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9525" algn="ctr">
              <a:defRPr sz="4000" b="1">
                <a:solidFill>
                  <a:srgbClr val="0070C0"/>
                </a:solidFill>
                <a:latin typeface="Bookman Old Style"/>
                <a:ea typeface="Bookman Old Style"/>
                <a:cs typeface="Bookman Old Style"/>
                <a:sym typeface="Bookman Old Style"/>
              </a:defRPr>
            </a:lvl1pPr>
          </a:lstStyle>
          <a:p>
            <a:r>
              <a:rPr lang="en-US" dirty="0">
                <a:latin typeface="Bell MT" panose="02020503060305020303" pitchFamily="18" charset="77"/>
              </a:rPr>
              <a:t>SUMMARY OF MODELS</a:t>
            </a:r>
          </a:p>
        </p:txBody>
      </p:sp>
      <p:sp>
        <p:nvSpPr>
          <p:cNvPr id="11" name="Google Shape;108;p3">
            <a:extLst>
              <a:ext uri="{FF2B5EF4-FFF2-40B4-BE49-F238E27FC236}">
                <a16:creationId xmlns:a16="http://schemas.microsoft.com/office/drawing/2014/main" id="{A4EF1523-B2F5-7D69-76F4-4026D41775CC}"/>
              </a:ext>
            </a:extLst>
          </p:cNvPr>
          <p:cNvSpPr/>
          <p:nvPr/>
        </p:nvSpPr>
        <p:spPr>
          <a:xfrm rot="10800000" flipH="1">
            <a:off x="2350214" y="1080963"/>
            <a:ext cx="7491572" cy="457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3600"/>
                </a:lnTo>
                <a:lnTo>
                  <a:pt x="21600" y="0"/>
                </a:lnTo>
                <a:lnTo>
                  <a:pt x="21600" y="18000"/>
                </a:lnTo>
                <a:lnTo>
                  <a:pt x="0" y="21600"/>
                </a:lnTo>
                <a:close/>
              </a:path>
            </a:pathLst>
          </a:custGeom>
          <a:solidFill>
            <a:schemeClr val="accent2"/>
          </a:solidFill>
          <a:ln>
            <a:solidFill>
              <a:schemeClr val="accent2"/>
            </a:solidFill>
          </a:ln>
        </p:spPr>
        <p:txBody>
          <a:bodyPr lIns="45719" rIns="45719"/>
          <a:lstStyle/>
          <a:p>
            <a:pPr>
              <a:defRPr sz="1300">
                <a:solidFill>
                  <a:srgbClr val="BE343A"/>
                </a:solidFill>
                <a:latin typeface="Calibri"/>
                <a:ea typeface="Calibri"/>
                <a:cs typeface="Calibri"/>
                <a:sym typeface="Calibri"/>
              </a:defRPr>
            </a:pPr>
            <a:endParaRPr/>
          </a:p>
        </p:txBody>
      </p:sp>
      <p:pic>
        <p:nvPicPr>
          <p:cNvPr id="2" name="Picture 1" descr="A screenshot of a computer&#10;&#10;Description automatically generated">
            <a:extLst>
              <a:ext uri="{FF2B5EF4-FFF2-40B4-BE49-F238E27FC236}">
                <a16:creationId xmlns:a16="http://schemas.microsoft.com/office/drawing/2014/main" id="{E62B709E-1562-EB84-4AF9-6F0CE49E1F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02284" y="1504109"/>
            <a:ext cx="3239882" cy="3056146"/>
          </a:xfrm>
          <a:prstGeom prst="rect">
            <a:avLst/>
          </a:prstGeom>
          <a:ln>
            <a:noFill/>
          </a:ln>
          <a:effectLst>
            <a:outerShdw blurRad="190500" algn="tl" rotWithShape="0">
              <a:srgbClr val="000000">
                <a:alpha val="70000"/>
              </a:srgbClr>
            </a:outerShdw>
          </a:effectLst>
        </p:spPr>
      </p:pic>
      <p:pic>
        <p:nvPicPr>
          <p:cNvPr id="4" name="Picture 3" descr="A screenshot of a computer&#10;&#10;Description automatically generated">
            <a:extLst>
              <a:ext uri="{FF2B5EF4-FFF2-40B4-BE49-F238E27FC236}">
                <a16:creationId xmlns:a16="http://schemas.microsoft.com/office/drawing/2014/main" id="{01ADA5C2-1F32-EDC9-9004-B724FC05DD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7131" y="1504110"/>
            <a:ext cx="3269650" cy="3056147"/>
          </a:xfrm>
          <a:prstGeom prst="rect">
            <a:avLst/>
          </a:prstGeom>
          <a:ln>
            <a:noFill/>
          </a:ln>
          <a:effectLst>
            <a:outerShdw blurRad="190500" algn="tl" rotWithShape="0">
              <a:srgbClr val="000000">
                <a:alpha val="70000"/>
              </a:srgbClr>
            </a:outerShdw>
          </a:effectLst>
        </p:spPr>
      </p:pic>
      <p:pic>
        <p:nvPicPr>
          <p:cNvPr id="8" name="Picture 7" descr="A screenshot of a computer&#10;&#10;Description automatically generated">
            <a:extLst>
              <a:ext uri="{FF2B5EF4-FFF2-40B4-BE49-F238E27FC236}">
                <a16:creationId xmlns:a16="http://schemas.microsoft.com/office/drawing/2014/main" id="{0B84739A-A3D7-4384-0E73-AC7AF30296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307" y="1504109"/>
            <a:ext cx="3310321" cy="305614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82104419"/>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Google Shape;107;p3">
            <a:extLst>
              <a:ext uri="{FF2B5EF4-FFF2-40B4-BE49-F238E27FC236}">
                <a16:creationId xmlns:a16="http://schemas.microsoft.com/office/drawing/2014/main" id="{B4A23073-A52F-86BC-78F1-5B84AEDB687B}"/>
              </a:ext>
            </a:extLst>
          </p:cNvPr>
          <p:cNvSpPr txBox="1"/>
          <p:nvPr/>
        </p:nvSpPr>
        <p:spPr>
          <a:xfrm>
            <a:off x="1221866" y="196441"/>
            <a:ext cx="9606520" cy="12311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indent="9525" algn="ctr">
              <a:defRPr sz="4000" b="1">
                <a:solidFill>
                  <a:srgbClr val="0070C0"/>
                </a:solidFill>
                <a:latin typeface="Bookman Old Style"/>
                <a:ea typeface="Bookman Old Style"/>
                <a:cs typeface="Bookman Old Style"/>
                <a:sym typeface="Bookman Old Style"/>
              </a:defRPr>
            </a:lvl1pPr>
          </a:lstStyle>
          <a:p>
            <a:r>
              <a:rPr lang="en-US" dirty="0">
                <a:latin typeface="Bell MT" panose="02020503060305020303" pitchFamily="18" charset="0"/>
              </a:rPr>
              <a:t>RESULTS – IMDB DATASET FASTTEXT EMBEDDING</a:t>
            </a:r>
          </a:p>
        </p:txBody>
      </p:sp>
      <p:sp>
        <p:nvSpPr>
          <p:cNvPr id="11" name="Google Shape;108;p3">
            <a:extLst>
              <a:ext uri="{FF2B5EF4-FFF2-40B4-BE49-F238E27FC236}">
                <a16:creationId xmlns:a16="http://schemas.microsoft.com/office/drawing/2014/main" id="{A4EF1523-B2F5-7D69-76F4-4026D41775CC}"/>
              </a:ext>
            </a:extLst>
          </p:cNvPr>
          <p:cNvSpPr/>
          <p:nvPr/>
        </p:nvSpPr>
        <p:spPr>
          <a:xfrm rot="10800000" flipH="1">
            <a:off x="2140339" y="1381826"/>
            <a:ext cx="7491572" cy="457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3600"/>
                </a:lnTo>
                <a:lnTo>
                  <a:pt x="21600" y="0"/>
                </a:lnTo>
                <a:lnTo>
                  <a:pt x="21600" y="18000"/>
                </a:lnTo>
                <a:lnTo>
                  <a:pt x="0" y="21600"/>
                </a:lnTo>
                <a:close/>
              </a:path>
            </a:pathLst>
          </a:custGeom>
          <a:solidFill>
            <a:schemeClr val="accent2"/>
          </a:solidFill>
          <a:ln>
            <a:solidFill>
              <a:schemeClr val="accent2"/>
            </a:solidFill>
          </a:ln>
        </p:spPr>
        <p:txBody>
          <a:bodyPr lIns="45719" rIns="45719"/>
          <a:lstStyle/>
          <a:p>
            <a:pPr>
              <a:defRPr sz="1300">
                <a:solidFill>
                  <a:srgbClr val="BE343A"/>
                </a:solidFill>
                <a:latin typeface="Calibri"/>
                <a:ea typeface="Calibri"/>
                <a:cs typeface="Calibri"/>
                <a:sym typeface="Calibri"/>
              </a:defRPr>
            </a:pPr>
            <a:endParaRPr/>
          </a:p>
        </p:txBody>
      </p:sp>
      <p:pic>
        <p:nvPicPr>
          <p:cNvPr id="5" name="Picture 2" descr="Picture 2">
            <a:extLst>
              <a:ext uri="{FF2B5EF4-FFF2-40B4-BE49-F238E27FC236}">
                <a16:creationId xmlns:a16="http://schemas.microsoft.com/office/drawing/2014/main" id="{7C562E08-3B99-7ED8-DA3D-D0AB80FD2A3B}"/>
              </a:ext>
            </a:extLst>
          </p:cNvPr>
          <p:cNvPicPr>
            <a:picLocks noChangeAspect="1"/>
          </p:cNvPicPr>
          <p:nvPr/>
        </p:nvPicPr>
        <p:blipFill>
          <a:blip r:embed="rId4"/>
          <a:stretch>
            <a:fillRect/>
          </a:stretch>
        </p:blipFill>
        <p:spPr>
          <a:xfrm>
            <a:off x="1595533" y="1614267"/>
            <a:ext cx="4305921" cy="3452358"/>
          </a:xfrm>
          <a:prstGeom prst="rect">
            <a:avLst/>
          </a:prstGeom>
          <a:ln>
            <a:noFill/>
          </a:ln>
          <a:effectLst>
            <a:outerShdw blurRad="190500" algn="tl" rotWithShape="0">
              <a:srgbClr val="000000">
                <a:alpha val="70000"/>
              </a:srgbClr>
            </a:outerShdw>
          </a:effectLst>
        </p:spPr>
      </p:pic>
      <p:pic>
        <p:nvPicPr>
          <p:cNvPr id="6" name="Picture 4" descr="Picture 4">
            <a:extLst>
              <a:ext uri="{FF2B5EF4-FFF2-40B4-BE49-F238E27FC236}">
                <a16:creationId xmlns:a16="http://schemas.microsoft.com/office/drawing/2014/main" id="{4AB3FCFA-6E87-8A23-E4F9-CCB4A8B1E4C3}"/>
              </a:ext>
            </a:extLst>
          </p:cNvPr>
          <p:cNvPicPr>
            <a:picLocks noChangeAspect="1"/>
          </p:cNvPicPr>
          <p:nvPr/>
        </p:nvPicPr>
        <p:blipFill>
          <a:blip r:embed="rId5"/>
          <a:stretch>
            <a:fillRect/>
          </a:stretch>
        </p:blipFill>
        <p:spPr>
          <a:xfrm>
            <a:off x="6322627" y="1610643"/>
            <a:ext cx="4328303" cy="3458063"/>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0F0BB227-C6DD-C49B-C1B0-D297417FA4DC}"/>
              </a:ext>
            </a:extLst>
          </p:cNvPr>
          <p:cNvPicPr>
            <a:picLocks noChangeAspect="1"/>
          </p:cNvPicPr>
          <p:nvPr/>
        </p:nvPicPr>
        <p:blipFill>
          <a:blip r:embed="rId6"/>
          <a:stretch>
            <a:fillRect/>
          </a:stretch>
        </p:blipFill>
        <p:spPr>
          <a:xfrm>
            <a:off x="4819360" y="5392428"/>
            <a:ext cx="2553280" cy="89210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737536568"/>
      </p:ext>
    </p:extLst>
  </p:cSld>
  <p:clrMapOvr>
    <a:overrideClrMapping bg1="lt1" tx1="dk1" bg2="lt2" tx2="dk2" accent1="accent1" accent2="accent2" accent3="accent3" accent4="accent4" accent5="accent5" accent6="accent6" hlink="hlink" folHlink="folHlink"/>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07;p3">
            <a:extLst>
              <a:ext uri="{FF2B5EF4-FFF2-40B4-BE49-F238E27FC236}">
                <a16:creationId xmlns:a16="http://schemas.microsoft.com/office/drawing/2014/main" id="{B4A23073-A52F-86BC-78F1-5B84AEDB687B}"/>
              </a:ext>
            </a:extLst>
          </p:cNvPr>
          <p:cNvSpPr txBox="1"/>
          <p:nvPr/>
        </p:nvSpPr>
        <p:spPr>
          <a:xfrm>
            <a:off x="1971647" y="173580"/>
            <a:ext cx="8248705" cy="12311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indent="9525" algn="ctr">
              <a:defRPr sz="4000" b="1">
                <a:solidFill>
                  <a:srgbClr val="0070C0"/>
                </a:solidFill>
                <a:latin typeface="Bookman Old Style"/>
                <a:ea typeface="Bookman Old Style"/>
                <a:cs typeface="Bookman Old Style"/>
                <a:sym typeface="Bookman Old Style"/>
              </a:defRPr>
            </a:lvl1pPr>
          </a:lstStyle>
          <a:p>
            <a:r>
              <a:rPr lang="en-US" dirty="0">
                <a:latin typeface="Bell MT" panose="02020503060305020303" pitchFamily="18" charset="0"/>
              </a:rPr>
              <a:t>RESULTS – IMDB DATASET KERAS EMBEDDING</a:t>
            </a:r>
          </a:p>
        </p:txBody>
      </p:sp>
      <p:sp>
        <p:nvSpPr>
          <p:cNvPr id="11" name="Google Shape;108;p3">
            <a:extLst>
              <a:ext uri="{FF2B5EF4-FFF2-40B4-BE49-F238E27FC236}">
                <a16:creationId xmlns:a16="http://schemas.microsoft.com/office/drawing/2014/main" id="{A4EF1523-B2F5-7D69-76F4-4026D41775CC}"/>
              </a:ext>
            </a:extLst>
          </p:cNvPr>
          <p:cNvSpPr/>
          <p:nvPr/>
        </p:nvSpPr>
        <p:spPr>
          <a:xfrm rot="10800000" flipH="1">
            <a:off x="2140339" y="1381826"/>
            <a:ext cx="7491572" cy="457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3600"/>
                </a:lnTo>
                <a:lnTo>
                  <a:pt x="21600" y="0"/>
                </a:lnTo>
                <a:lnTo>
                  <a:pt x="21600" y="18000"/>
                </a:lnTo>
                <a:lnTo>
                  <a:pt x="0" y="21600"/>
                </a:lnTo>
                <a:close/>
              </a:path>
            </a:pathLst>
          </a:custGeom>
          <a:solidFill>
            <a:schemeClr val="accent2"/>
          </a:solidFill>
          <a:ln>
            <a:solidFill>
              <a:schemeClr val="accent2"/>
            </a:solidFill>
          </a:ln>
        </p:spPr>
        <p:txBody>
          <a:bodyPr lIns="45719" rIns="45719"/>
          <a:lstStyle/>
          <a:p>
            <a:pPr>
              <a:defRPr sz="1300">
                <a:solidFill>
                  <a:srgbClr val="BE343A"/>
                </a:solidFill>
                <a:latin typeface="Calibri"/>
                <a:ea typeface="Calibri"/>
                <a:cs typeface="Calibri"/>
                <a:sym typeface="Calibri"/>
              </a:defRPr>
            </a:pPr>
            <a:endParaRPr/>
          </a:p>
        </p:txBody>
      </p:sp>
      <p:pic>
        <p:nvPicPr>
          <p:cNvPr id="2" name="Picture 3" descr="Picture 3">
            <a:extLst>
              <a:ext uri="{FF2B5EF4-FFF2-40B4-BE49-F238E27FC236}">
                <a16:creationId xmlns:a16="http://schemas.microsoft.com/office/drawing/2014/main" id="{B0157E26-48BA-CDE4-0809-E2C3289FDDDE}"/>
              </a:ext>
            </a:extLst>
          </p:cNvPr>
          <p:cNvPicPr>
            <a:picLocks noChangeAspect="1"/>
          </p:cNvPicPr>
          <p:nvPr/>
        </p:nvPicPr>
        <p:blipFill>
          <a:blip r:embed="rId2"/>
          <a:stretch>
            <a:fillRect/>
          </a:stretch>
        </p:blipFill>
        <p:spPr>
          <a:xfrm>
            <a:off x="1523707" y="1659528"/>
            <a:ext cx="4362418" cy="3402577"/>
          </a:xfrm>
          <a:prstGeom prst="rect">
            <a:avLst/>
          </a:prstGeom>
          <a:ln>
            <a:noFill/>
          </a:ln>
          <a:effectLst>
            <a:outerShdw blurRad="190500" algn="tl" rotWithShape="0">
              <a:srgbClr val="000000">
                <a:alpha val="70000"/>
              </a:srgbClr>
            </a:outerShdw>
          </a:effectLst>
        </p:spPr>
      </p:pic>
      <p:pic>
        <p:nvPicPr>
          <p:cNvPr id="3" name="Picture 6" descr="Picture 6">
            <a:extLst>
              <a:ext uri="{FF2B5EF4-FFF2-40B4-BE49-F238E27FC236}">
                <a16:creationId xmlns:a16="http://schemas.microsoft.com/office/drawing/2014/main" id="{43D422C2-D340-8CCB-F8E9-BC227AFCAD7E}"/>
              </a:ext>
            </a:extLst>
          </p:cNvPr>
          <p:cNvPicPr>
            <a:picLocks noChangeAspect="1"/>
          </p:cNvPicPr>
          <p:nvPr/>
        </p:nvPicPr>
        <p:blipFill>
          <a:blip r:embed="rId3"/>
          <a:stretch>
            <a:fillRect/>
          </a:stretch>
        </p:blipFill>
        <p:spPr>
          <a:xfrm>
            <a:off x="6305877" y="1659528"/>
            <a:ext cx="4362418" cy="3402577"/>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BADC91DA-A7FC-247E-3C27-6672C87BB472}"/>
              </a:ext>
            </a:extLst>
          </p:cNvPr>
          <p:cNvPicPr>
            <a:picLocks noChangeAspect="1"/>
          </p:cNvPicPr>
          <p:nvPr/>
        </p:nvPicPr>
        <p:blipFill>
          <a:blip r:embed="rId4"/>
          <a:stretch>
            <a:fillRect/>
          </a:stretch>
        </p:blipFill>
        <p:spPr>
          <a:xfrm>
            <a:off x="4604105" y="5353312"/>
            <a:ext cx="2983790" cy="9440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205625513"/>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Google Shape;107;p3">
            <a:extLst>
              <a:ext uri="{FF2B5EF4-FFF2-40B4-BE49-F238E27FC236}">
                <a16:creationId xmlns:a16="http://schemas.microsoft.com/office/drawing/2014/main" id="{B4A23073-A52F-86BC-78F1-5B84AEDB687B}"/>
              </a:ext>
            </a:extLst>
          </p:cNvPr>
          <p:cNvSpPr txBox="1"/>
          <p:nvPr/>
        </p:nvSpPr>
        <p:spPr>
          <a:xfrm>
            <a:off x="1971647" y="173580"/>
            <a:ext cx="8248705" cy="12311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indent="9525" algn="ctr">
              <a:defRPr sz="4000" b="1">
                <a:solidFill>
                  <a:srgbClr val="0070C0"/>
                </a:solidFill>
                <a:latin typeface="Bookman Old Style"/>
                <a:ea typeface="Bookman Old Style"/>
                <a:cs typeface="Bookman Old Style"/>
                <a:sym typeface="Bookman Old Style"/>
              </a:defRPr>
            </a:lvl1pPr>
          </a:lstStyle>
          <a:p>
            <a:r>
              <a:rPr lang="en-US" dirty="0">
                <a:latin typeface="Bell MT" panose="02020503060305020303" pitchFamily="18" charset="0"/>
              </a:rPr>
              <a:t>RESULTS – IMDB DATASET WORD2VEC EMBEDDING</a:t>
            </a:r>
          </a:p>
        </p:txBody>
      </p:sp>
      <p:sp>
        <p:nvSpPr>
          <p:cNvPr id="11" name="Google Shape;108;p3">
            <a:extLst>
              <a:ext uri="{FF2B5EF4-FFF2-40B4-BE49-F238E27FC236}">
                <a16:creationId xmlns:a16="http://schemas.microsoft.com/office/drawing/2014/main" id="{A4EF1523-B2F5-7D69-76F4-4026D41775CC}"/>
              </a:ext>
            </a:extLst>
          </p:cNvPr>
          <p:cNvSpPr/>
          <p:nvPr/>
        </p:nvSpPr>
        <p:spPr>
          <a:xfrm rot="10800000" flipH="1">
            <a:off x="2140339" y="1381826"/>
            <a:ext cx="7491572" cy="457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3600"/>
                </a:lnTo>
                <a:lnTo>
                  <a:pt x="21600" y="0"/>
                </a:lnTo>
                <a:lnTo>
                  <a:pt x="21600" y="18000"/>
                </a:lnTo>
                <a:lnTo>
                  <a:pt x="0" y="21600"/>
                </a:lnTo>
                <a:close/>
              </a:path>
            </a:pathLst>
          </a:custGeom>
          <a:solidFill>
            <a:schemeClr val="accent2"/>
          </a:solidFill>
          <a:ln>
            <a:solidFill>
              <a:schemeClr val="accent2"/>
            </a:solidFill>
          </a:ln>
        </p:spPr>
        <p:txBody>
          <a:bodyPr lIns="45719" rIns="45719"/>
          <a:lstStyle/>
          <a:p>
            <a:pPr>
              <a:defRPr sz="1300">
                <a:solidFill>
                  <a:srgbClr val="BE343A"/>
                </a:solidFill>
                <a:latin typeface="Calibri"/>
                <a:ea typeface="Calibri"/>
                <a:cs typeface="Calibri"/>
                <a:sym typeface="Calibri"/>
              </a:defRPr>
            </a:pPr>
            <a:endParaRPr/>
          </a:p>
        </p:txBody>
      </p:sp>
      <p:pic>
        <p:nvPicPr>
          <p:cNvPr id="4" name="Picture 9" descr="Picture 9">
            <a:extLst>
              <a:ext uri="{FF2B5EF4-FFF2-40B4-BE49-F238E27FC236}">
                <a16:creationId xmlns:a16="http://schemas.microsoft.com/office/drawing/2014/main" id="{D8127241-D7C4-A825-9D59-92B6DE36A721}"/>
              </a:ext>
            </a:extLst>
          </p:cNvPr>
          <p:cNvPicPr>
            <a:picLocks noChangeAspect="1"/>
          </p:cNvPicPr>
          <p:nvPr/>
        </p:nvPicPr>
        <p:blipFill>
          <a:blip r:embed="rId4"/>
          <a:stretch>
            <a:fillRect/>
          </a:stretch>
        </p:blipFill>
        <p:spPr>
          <a:xfrm>
            <a:off x="1729733" y="1644901"/>
            <a:ext cx="4344444" cy="3498623"/>
          </a:xfrm>
          <a:prstGeom prst="rect">
            <a:avLst/>
          </a:prstGeom>
          <a:ln>
            <a:noFill/>
          </a:ln>
          <a:effectLst>
            <a:outerShdw blurRad="190500" algn="tl" rotWithShape="0">
              <a:srgbClr val="000000">
                <a:alpha val="70000"/>
              </a:srgbClr>
            </a:outerShdw>
          </a:effectLst>
        </p:spPr>
      </p:pic>
      <p:pic>
        <p:nvPicPr>
          <p:cNvPr id="5" name="Picture 6" descr="Picture 6">
            <a:extLst>
              <a:ext uri="{FF2B5EF4-FFF2-40B4-BE49-F238E27FC236}">
                <a16:creationId xmlns:a16="http://schemas.microsoft.com/office/drawing/2014/main" id="{C937E6C5-90C2-E806-9434-F9A222211D14}"/>
              </a:ext>
            </a:extLst>
          </p:cNvPr>
          <p:cNvPicPr>
            <a:picLocks noChangeAspect="1"/>
          </p:cNvPicPr>
          <p:nvPr/>
        </p:nvPicPr>
        <p:blipFill>
          <a:blip r:embed="rId5"/>
          <a:stretch>
            <a:fillRect/>
          </a:stretch>
        </p:blipFill>
        <p:spPr>
          <a:xfrm>
            <a:off x="6633028" y="1642824"/>
            <a:ext cx="4372220" cy="3498624"/>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63C993ED-2F08-0F60-ECE3-A37E0BA3466D}"/>
              </a:ext>
            </a:extLst>
          </p:cNvPr>
          <p:cNvPicPr>
            <a:picLocks noChangeAspect="1"/>
          </p:cNvPicPr>
          <p:nvPr/>
        </p:nvPicPr>
        <p:blipFill>
          <a:blip r:embed="rId6"/>
          <a:stretch>
            <a:fillRect/>
          </a:stretch>
        </p:blipFill>
        <p:spPr>
          <a:xfrm>
            <a:off x="4936245" y="5425418"/>
            <a:ext cx="2775769" cy="97094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129132492"/>
      </p:ext>
    </p:extLst>
  </p:cSld>
  <p:clrMapOvr>
    <a:overrideClrMapping bg1="lt1" tx1="dk1" bg2="lt2" tx2="dk2" accent1="accent1" accent2="accent2" accent3="accent3" accent4="accent4" accent5="accent5" accent6="accent6" hlink="hlink" folHlink="folHlink"/>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TextBox 2"/>
          <p:cNvSpPr txBox="1"/>
          <p:nvPr/>
        </p:nvSpPr>
        <p:spPr>
          <a:xfrm>
            <a:off x="3164799" y="2120148"/>
            <a:ext cx="5862401" cy="26177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lgn="ctr">
              <a:lnSpc>
                <a:spcPct val="150000"/>
              </a:lnSpc>
              <a:defRPr sz="2800">
                <a:latin typeface="Bookman Old Style"/>
                <a:ea typeface="Bookman Old Style"/>
                <a:cs typeface="Bookman Old Style"/>
                <a:sym typeface="Bookman Old Style"/>
              </a:defRPr>
            </a:pPr>
            <a:r>
              <a:rPr lang="en-US" dirty="0">
                <a:latin typeface="Bell MT" panose="02020503060305020303" pitchFamily="18" charset="0"/>
              </a:rPr>
              <a:t>For</a:t>
            </a:r>
            <a:r>
              <a:rPr lang="en-US" b="1" dirty="0">
                <a:latin typeface="Bell MT" panose="02020503060305020303" pitchFamily="18" charset="0"/>
              </a:rPr>
              <a:t> IMDB Movie Review </a:t>
            </a:r>
            <a:r>
              <a:rPr dirty="0">
                <a:latin typeface="Bell MT" panose="02020503060305020303" pitchFamily="18" charset="0"/>
              </a:rPr>
              <a:t>Dataset</a:t>
            </a:r>
            <a:r>
              <a:rPr lang="en-US" b="1" dirty="0">
                <a:latin typeface="Bell MT" panose="02020503060305020303" pitchFamily="18" charset="0"/>
              </a:rPr>
              <a:t>, </a:t>
            </a:r>
            <a:r>
              <a:rPr lang="en-US" dirty="0">
                <a:latin typeface="Bell MT" panose="02020503060305020303" pitchFamily="18" charset="0"/>
              </a:rPr>
              <a:t>implementing </a:t>
            </a:r>
            <a:r>
              <a:rPr lang="en-US" b="1" dirty="0">
                <a:latin typeface="Bell MT" panose="02020503060305020303" pitchFamily="18" charset="0"/>
              </a:rPr>
              <a:t>CNN-LSTM</a:t>
            </a:r>
            <a:r>
              <a:rPr lang="en-US" dirty="0">
                <a:latin typeface="Bell MT" panose="02020503060305020303" pitchFamily="18" charset="0"/>
              </a:rPr>
              <a:t> Model with </a:t>
            </a:r>
            <a:r>
              <a:rPr b="1" dirty="0">
                <a:latin typeface="Bell MT" panose="02020503060305020303" pitchFamily="18" charset="0"/>
              </a:rPr>
              <a:t>Word2</a:t>
            </a:r>
            <a:r>
              <a:rPr lang="en-US" b="1" dirty="0">
                <a:latin typeface="Bell MT" panose="02020503060305020303" pitchFamily="18" charset="0"/>
              </a:rPr>
              <a:t>V</a:t>
            </a:r>
            <a:r>
              <a:rPr b="1" dirty="0">
                <a:latin typeface="Bell MT" panose="02020503060305020303" pitchFamily="18" charset="0"/>
              </a:rPr>
              <a:t>ec</a:t>
            </a:r>
            <a:r>
              <a:rPr dirty="0">
                <a:latin typeface="Bell MT" panose="02020503060305020303" pitchFamily="18" charset="0"/>
              </a:rPr>
              <a:t> </a:t>
            </a:r>
            <a:r>
              <a:rPr lang="en-US" dirty="0">
                <a:latin typeface="Bell MT" panose="02020503060305020303" pitchFamily="18" charset="0"/>
              </a:rPr>
              <a:t>embedding gave us highest accuracy of </a:t>
            </a:r>
            <a:r>
              <a:rPr b="1" dirty="0">
                <a:latin typeface="Bell MT" panose="02020503060305020303" pitchFamily="18" charset="0"/>
              </a:rPr>
              <a:t>8</a:t>
            </a:r>
            <a:r>
              <a:rPr lang="en-US" b="1" dirty="0">
                <a:latin typeface="Bell MT" panose="02020503060305020303" pitchFamily="18" charset="0"/>
              </a:rPr>
              <a:t>8</a:t>
            </a:r>
            <a:r>
              <a:rPr b="1" dirty="0">
                <a:latin typeface="Bell MT" panose="02020503060305020303" pitchFamily="18" charset="0"/>
              </a:rPr>
              <a:t>.</a:t>
            </a:r>
            <a:r>
              <a:rPr lang="en-US" b="1" dirty="0">
                <a:latin typeface="Bell MT" panose="02020503060305020303" pitchFamily="18" charset="0"/>
              </a:rPr>
              <a:t>01</a:t>
            </a:r>
            <a:r>
              <a:rPr b="1" dirty="0">
                <a:latin typeface="Bell MT" panose="02020503060305020303" pitchFamily="18" charset="0"/>
              </a:rPr>
              <a:t>%.</a:t>
            </a:r>
          </a:p>
        </p:txBody>
      </p:sp>
      <p:grpSp>
        <p:nvGrpSpPr>
          <p:cNvPr id="2" name="Google Shape;179;p10">
            <a:extLst>
              <a:ext uri="{FF2B5EF4-FFF2-40B4-BE49-F238E27FC236}">
                <a16:creationId xmlns:a16="http://schemas.microsoft.com/office/drawing/2014/main" id="{C8543685-DDAC-D5ED-6BBC-E418B6CC4F81}"/>
              </a:ext>
            </a:extLst>
          </p:cNvPr>
          <p:cNvGrpSpPr/>
          <p:nvPr/>
        </p:nvGrpSpPr>
        <p:grpSpPr>
          <a:xfrm>
            <a:off x="1243781" y="1423219"/>
            <a:ext cx="9704438" cy="4011561"/>
            <a:chOff x="610009" y="0"/>
            <a:chExt cx="7830809" cy="2546101"/>
          </a:xfrm>
        </p:grpSpPr>
        <p:sp>
          <p:nvSpPr>
            <p:cNvPr id="3" name="Google Shape;180;p10">
              <a:extLst>
                <a:ext uri="{FF2B5EF4-FFF2-40B4-BE49-F238E27FC236}">
                  <a16:creationId xmlns:a16="http://schemas.microsoft.com/office/drawing/2014/main" id="{F83BBE76-8A45-AA89-B518-D85C5DE2ECCC}"/>
                </a:ext>
              </a:extLst>
            </p:cNvPr>
            <p:cNvSpPr/>
            <p:nvPr/>
          </p:nvSpPr>
          <p:spPr>
            <a:xfrm>
              <a:off x="7710513" y="0"/>
              <a:ext cx="730305" cy="9275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935"/>
                  </a:lnTo>
                  <a:lnTo>
                    <a:pt x="20695" y="935"/>
                  </a:lnTo>
                  <a:lnTo>
                    <a:pt x="20695" y="21600"/>
                  </a:lnTo>
                  <a:lnTo>
                    <a:pt x="21600" y="21600"/>
                  </a:lnTo>
                  <a:lnTo>
                    <a:pt x="21600" y="0"/>
                  </a:lnTo>
                  <a:close/>
                </a:path>
              </a:pathLst>
            </a:custGeom>
            <a:solidFill>
              <a:schemeClr val="accent2"/>
            </a:solidFill>
            <a:ln w="9525" cap="flat">
              <a:solidFill>
                <a:schemeClr val="accent2"/>
              </a:solidFill>
              <a:prstDash val="solid"/>
              <a:round/>
            </a:ln>
            <a:effectLst/>
          </p:spPr>
          <p:txBody>
            <a:bodyPr wrap="square" lIns="45719" tIns="45719" rIns="45719" bIns="45719" numCol="1" anchor="t">
              <a:noAutofit/>
            </a:bodyPr>
            <a:lstStyle/>
            <a:p>
              <a:pPr>
                <a:defRPr sz="1100">
                  <a:latin typeface="Calibri"/>
                  <a:ea typeface="Calibri"/>
                  <a:cs typeface="Calibri"/>
                  <a:sym typeface="Calibri"/>
                </a:defRPr>
              </a:pPr>
              <a:endParaRPr/>
            </a:p>
          </p:txBody>
        </p:sp>
        <p:sp>
          <p:nvSpPr>
            <p:cNvPr id="4" name="Google Shape;181;p10">
              <a:extLst>
                <a:ext uri="{FF2B5EF4-FFF2-40B4-BE49-F238E27FC236}">
                  <a16:creationId xmlns:a16="http://schemas.microsoft.com/office/drawing/2014/main" id="{9674F86D-2939-825A-4D40-05C0AA5F2AD8}"/>
                </a:ext>
              </a:extLst>
            </p:cNvPr>
            <p:cNvSpPr/>
            <p:nvPr/>
          </p:nvSpPr>
          <p:spPr>
            <a:xfrm>
              <a:off x="610009" y="1618536"/>
              <a:ext cx="730305" cy="927565"/>
            </a:xfrm>
            <a:custGeom>
              <a:avLst/>
              <a:gdLst/>
              <a:ahLst/>
              <a:cxnLst>
                <a:cxn ang="0">
                  <a:pos x="wd2" y="hd2"/>
                </a:cxn>
                <a:cxn ang="5400000">
                  <a:pos x="wd2" y="hd2"/>
                </a:cxn>
                <a:cxn ang="10800000">
                  <a:pos x="wd2" y="hd2"/>
                </a:cxn>
                <a:cxn ang="16200000">
                  <a:pos x="wd2" y="hd2"/>
                </a:cxn>
              </a:cxnLst>
              <a:rect l="0" t="0" r="r" b="b"/>
              <a:pathLst>
                <a:path w="21600" h="21600" extrusionOk="0">
                  <a:moveTo>
                    <a:pt x="21600" y="20664"/>
                  </a:moveTo>
                  <a:lnTo>
                    <a:pt x="905" y="20664"/>
                  </a:lnTo>
                  <a:lnTo>
                    <a:pt x="905" y="0"/>
                  </a:lnTo>
                  <a:lnTo>
                    <a:pt x="0" y="0"/>
                  </a:lnTo>
                  <a:lnTo>
                    <a:pt x="0" y="21600"/>
                  </a:lnTo>
                  <a:lnTo>
                    <a:pt x="21600" y="21600"/>
                  </a:lnTo>
                  <a:lnTo>
                    <a:pt x="21600" y="20664"/>
                  </a:lnTo>
                  <a:close/>
                </a:path>
              </a:pathLst>
            </a:custGeom>
            <a:solidFill>
              <a:schemeClr val="accent2"/>
            </a:solidFill>
            <a:ln w="9525" cap="flat">
              <a:solidFill>
                <a:schemeClr val="accent2"/>
              </a:solidFill>
              <a:prstDash val="solid"/>
              <a:round/>
            </a:ln>
            <a:effectLst/>
          </p:spPr>
          <p:txBody>
            <a:bodyPr wrap="square" lIns="45719" tIns="45719" rIns="45719" bIns="45719" numCol="1" anchor="t">
              <a:noAutofit/>
            </a:bodyPr>
            <a:lstStyle/>
            <a:p>
              <a:pPr>
                <a:defRPr sz="1100">
                  <a:latin typeface="Calibri"/>
                  <a:ea typeface="Calibri"/>
                  <a:cs typeface="Calibri"/>
                  <a:sym typeface="Calibri"/>
                </a:defRPr>
              </a:pPr>
              <a:endParaRPr/>
            </a:p>
          </p:txBody>
        </p:sp>
      </p:grpSp>
    </p:spTree>
    <p:extLst>
      <p:ext uri="{BB962C8B-B14F-4D97-AF65-F5344CB8AC3E}">
        <p14:creationId xmlns:p14="http://schemas.microsoft.com/office/powerpoint/2010/main" val="16355720"/>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TextBox 4"/>
          <p:cNvSpPr txBox="1"/>
          <p:nvPr/>
        </p:nvSpPr>
        <p:spPr>
          <a:xfrm>
            <a:off x="1128848" y="2786380"/>
            <a:ext cx="9934304" cy="13234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indent="9525" algn="ctr">
              <a:defRPr sz="4000" b="1">
                <a:solidFill>
                  <a:srgbClr val="0070C0"/>
                </a:solidFill>
                <a:latin typeface="Bookman Old Style"/>
                <a:ea typeface="Bookman Old Style"/>
                <a:cs typeface="Bookman Old Style"/>
                <a:sym typeface="Bookman Old Style"/>
              </a:defRPr>
            </a:pPr>
            <a:r>
              <a:rPr dirty="0">
                <a:latin typeface="Bell MT" panose="02020503060305020303" pitchFamily="18" charset="0"/>
              </a:rPr>
              <a:t>CNN-LSTM-TRANSFORMER</a:t>
            </a:r>
          </a:p>
          <a:p>
            <a:pPr indent="9525" algn="ctr">
              <a:defRPr sz="4000" b="1">
                <a:solidFill>
                  <a:srgbClr val="0070C0"/>
                </a:solidFill>
                <a:latin typeface="Bookman Old Style"/>
                <a:ea typeface="Bookman Old Style"/>
                <a:cs typeface="Bookman Old Style"/>
                <a:sym typeface="Bookman Old Style"/>
              </a:defRPr>
            </a:pPr>
            <a:r>
              <a:rPr dirty="0">
                <a:latin typeface="Bell MT" panose="02020503060305020303" pitchFamily="18" charset="0"/>
              </a:rPr>
              <a:t>HYBRID MODEL</a:t>
            </a:r>
          </a:p>
        </p:txBody>
      </p:sp>
      <p:grpSp>
        <p:nvGrpSpPr>
          <p:cNvPr id="2" name="Google Shape;179;p10">
            <a:extLst>
              <a:ext uri="{FF2B5EF4-FFF2-40B4-BE49-F238E27FC236}">
                <a16:creationId xmlns:a16="http://schemas.microsoft.com/office/drawing/2014/main" id="{73228F57-1A4F-923D-A14F-080417F5D19F}"/>
              </a:ext>
            </a:extLst>
          </p:cNvPr>
          <p:cNvGrpSpPr/>
          <p:nvPr/>
        </p:nvGrpSpPr>
        <p:grpSpPr>
          <a:xfrm>
            <a:off x="1860347" y="2002894"/>
            <a:ext cx="8471306" cy="2852211"/>
            <a:chOff x="610009" y="0"/>
            <a:chExt cx="7830809" cy="2546101"/>
          </a:xfrm>
        </p:grpSpPr>
        <p:sp>
          <p:nvSpPr>
            <p:cNvPr id="3" name="Google Shape;180;p10">
              <a:extLst>
                <a:ext uri="{FF2B5EF4-FFF2-40B4-BE49-F238E27FC236}">
                  <a16:creationId xmlns:a16="http://schemas.microsoft.com/office/drawing/2014/main" id="{A12E3B4F-14A8-9676-3EB9-5429A0F1D128}"/>
                </a:ext>
              </a:extLst>
            </p:cNvPr>
            <p:cNvSpPr/>
            <p:nvPr/>
          </p:nvSpPr>
          <p:spPr>
            <a:xfrm>
              <a:off x="7710513" y="0"/>
              <a:ext cx="730305" cy="9275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935"/>
                  </a:lnTo>
                  <a:lnTo>
                    <a:pt x="20695" y="935"/>
                  </a:lnTo>
                  <a:lnTo>
                    <a:pt x="20695" y="21600"/>
                  </a:lnTo>
                  <a:lnTo>
                    <a:pt x="21600" y="21600"/>
                  </a:lnTo>
                  <a:lnTo>
                    <a:pt x="21600" y="0"/>
                  </a:lnTo>
                  <a:close/>
                </a:path>
              </a:pathLst>
            </a:custGeom>
            <a:solidFill>
              <a:schemeClr val="accent2"/>
            </a:solidFill>
            <a:ln w="9525" cap="flat">
              <a:solidFill>
                <a:schemeClr val="accent2"/>
              </a:solidFill>
              <a:prstDash val="solid"/>
              <a:round/>
            </a:ln>
            <a:effectLst/>
          </p:spPr>
          <p:txBody>
            <a:bodyPr wrap="square" lIns="45719" tIns="45719" rIns="45719" bIns="45719" numCol="1" anchor="t">
              <a:noAutofit/>
            </a:bodyPr>
            <a:lstStyle/>
            <a:p>
              <a:pPr>
                <a:defRPr sz="1100">
                  <a:latin typeface="Calibri"/>
                  <a:ea typeface="Calibri"/>
                  <a:cs typeface="Calibri"/>
                  <a:sym typeface="Calibri"/>
                </a:defRPr>
              </a:pPr>
              <a:endParaRPr/>
            </a:p>
          </p:txBody>
        </p:sp>
        <p:sp>
          <p:nvSpPr>
            <p:cNvPr id="4" name="Google Shape;181;p10">
              <a:extLst>
                <a:ext uri="{FF2B5EF4-FFF2-40B4-BE49-F238E27FC236}">
                  <a16:creationId xmlns:a16="http://schemas.microsoft.com/office/drawing/2014/main" id="{6450A650-EDD9-2ECF-E7BB-681C94ABD51D}"/>
                </a:ext>
              </a:extLst>
            </p:cNvPr>
            <p:cNvSpPr/>
            <p:nvPr/>
          </p:nvSpPr>
          <p:spPr>
            <a:xfrm>
              <a:off x="610009" y="1618536"/>
              <a:ext cx="730305" cy="927565"/>
            </a:xfrm>
            <a:custGeom>
              <a:avLst/>
              <a:gdLst/>
              <a:ahLst/>
              <a:cxnLst>
                <a:cxn ang="0">
                  <a:pos x="wd2" y="hd2"/>
                </a:cxn>
                <a:cxn ang="5400000">
                  <a:pos x="wd2" y="hd2"/>
                </a:cxn>
                <a:cxn ang="10800000">
                  <a:pos x="wd2" y="hd2"/>
                </a:cxn>
                <a:cxn ang="16200000">
                  <a:pos x="wd2" y="hd2"/>
                </a:cxn>
              </a:cxnLst>
              <a:rect l="0" t="0" r="r" b="b"/>
              <a:pathLst>
                <a:path w="21600" h="21600" extrusionOk="0">
                  <a:moveTo>
                    <a:pt x="21600" y="20664"/>
                  </a:moveTo>
                  <a:lnTo>
                    <a:pt x="905" y="20664"/>
                  </a:lnTo>
                  <a:lnTo>
                    <a:pt x="905" y="0"/>
                  </a:lnTo>
                  <a:lnTo>
                    <a:pt x="0" y="0"/>
                  </a:lnTo>
                  <a:lnTo>
                    <a:pt x="0" y="21600"/>
                  </a:lnTo>
                  <a:lnTo>
                    <a:pt x="21600" y="21600"/>
                  </a:lnTo>
                  <a:lnTo>
                    <a:pt x="21600" y="20664"/>
                  </a:lnTo>
                  <a:close/>
                </a:path>
              </a:pathLst>
            </a:custGeom>
            <a:solidFill>
              <a:schemeClr val="accent2"/>
            </a:solidFill>
            <a:ln w="9525" cap="flat">
              <a:solidFill>
                <a:schemeClr val="accent2"/>
              </a:solidFill>
              <a:prstDash val="solid"/>
              <a:round/>
            </a:ln>
            <a:effectLst/>
          </p:spPr>
          <p:txBody>
            <a:bodyPr wrap="square" lIns="45719" tIns="45719" rIns="45719" bIns="45719" numCol="1" anchor="t">
              <a:noAutofit/>
            </a:bodyPr>
            <a:lstStyle/>
            <a:p>
              <a:pPr>
                <a:defRPr sz="1100">
                  <a:latin typeface="Calibri"/>
                  <a:ea typeface="Calibri"/>
                  <a:cs typeface="Calibri"/>
                  <a:sym typeface="Calibri"/>
                </a:defRPr>
              </a:pPr>
              <a:endParaRPr/>
            </a:p>
          </p:txBody>
        </p:sp>
      </p:gr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Google Shape;99;p2"/>
          <p:cNvSpPr/>
          <p:nvPr/>
        </p:nvSpPr>
        <p:spPr>
          <a:xfrm>
            <a:off x="5756558" y="2179851"/>
            <a:ext cx="5927124" cy="3331511"/>
          </a:xfrm>
          <a:prstGeom prst="rect">
            <a:avLst/>
          </a:prstGeom>
          <a:solidFill>
            <a:srgbClr val="FFFFFF"/>
          </a:solidFill>
          <a:ln w="12700">
            <a:miter lim="400000"/>
          </a:ln>
        </p:spPr>
        <p:txBody>
          <a:bodyPr lIns="45719" rIns="45719" anchor="ctr"/>
          <a:lstStyle/>
          <a:p>
            <a:pPr algn="just">
              <a:lnSpc>
                <a:spcPct val="200000"/>
              </a:lnSpc>
              <a:defRPr sz="1600">
                <a:latin typeface="Bookman Old Style"/>
                <a:ea typeface="Bookman Old Style"/>
                <a:cs typeface="Bookman Old Style"/>
                <a:sym typeface="Bookman Old Style"/>
              </a:defRPr>
            </a:pPr>
            <a:r>
              <a:rPr lang="en-US" dirty="0">
                <a:latin typeface="Bell MT" panose="02020503060305020303" pitchFamily="18" charset="0"/>
              </a:rPr>
              <a:t>In this project we are using CNN-LSTM-Transformer Hybrid model.</a:t>
            </a:r>
          </a:p>
          <a:p>
            <a:pPr algn="just">
              <a:lnSpc>
                <a:spcPct val="200000"/>
              </a:lnSpc>
              <a:defRPr sz="1600" b="1">
                <a:latin typeface="Bookman Old Style"/>
                <a:ea typeface="Bookman Old Style"/>
                <a:cs typeface="Bookman Old Style"/>
                <a:sym typeface="Bookman Old Style"/>
              </a:defRPr>
            </a:pPr>
            <a:r>
              <a:rPr lang="en-US" dirty="0">
                <a:latin typeface="Bell MT" panose="02020503060305020303" pitchFamily="18" charset="0"/>
              </a:rPr>
              <a:t>CNN Model in Sentiment Analysis</a:t>
            </a:r>
            <a:r>
              <a:rPr lang="en-US" b="0" dirty="0">
                <a:latin typeface="Bell MT" panose="02020503060305020303" pitchFamily="18" charset="0"/>
              </a:rPr>
              <a:t>:</a:t>
            </a:r>
          </a:p>
          <a:p>
            <a:pPr marL="285750" indent="-285750" algn="just">
              <a:lnSpc>
                <a:spcPct val="200000"/>
              </a:lnSpc>
              <a:buClr>
                <a:srgbClr val="000000"/>
              </a:buClr>
              <a:buSzPts val="1600"/>
              <a:buFont typeface="Arial"/>
              <a:buChar char="•"/>
              <a:defRPr sz="1600">
                <a:latin typeface="Bookman Old Style"/>
                <a:ea typeface="Bookman Old Style"/>
                <a:cs typeface="Bookman Old Style"/>
                <a:sym typeface="Bookman Old Style"/>
              </a:defRPr>
            </a:pPr>
            <a:r>
              <a:rPr lang="en-US" dirty="0">
                <a:latin typeface="Bell MT" panose="02020503060305020303" pitchFamily="18" charset="0"/>
              </a:rPr>
              <a:t>Local Feature Learning</a:t>
            </a:r>
          </a:p>
          <a:p>
            <a:pPr marL="285750" indent="-285750" algn="just">
              <a:lnSpc>
                <a:spcPct val="200000"/>
              </a:lnSpc>
              <a:buClr>
                <a:srgbClr val="000000"/>
              </a:buClr>
              <a:buSzPts val="1600"/>
              <a:buFont typeface="Arial"/>
              <a:buChar char="•"/>
              <a:defRPr sz="1600">
                <a:latin typeface="Bookman Old Style"/>
                <a:ea typeface="Bookman Old Style"/>
                <a:cs typeface="Bookman Old Style"/>
                <a:sym typeface="Bookman Old Style"/>
              </a:defRPr>
            </a:pPr>
            <a:r>
              <a:rPr lang="en-US" dirty="0">
                <a:latin typeface="Bell MT" panose="02020503060305020303" pitchFamily="18" charset="0"/>
              </a:rPr>
              <a:t>Robustness to Noise</a:t>
            </a:r>
          </a:p>
          <a:p>
            <a:pPr algn="just">
              <a:lnSpc>
                <a:spcPct val="200000"/>
              </a:lnSpc>
              <a:defRPr sz="1600" b="1">
                <a:latin typeface="Bookman Old Style"/>
                <a:ea typeface="Bookman Old Style"/>
                <a:cs typeface="Bookman Old Style"/>
                <a:sym typeface="Bookman Old Style"/>
              </a:defRPr>
            </a:pPr>
            <a:r>
              <a:rPr lang="en-US" dirty="0">
                <a:latin typeface="Bell MT" panose="02020503060305020303" pitchFamily="18" charset="0"/>
              </a:rPr>
              <a:t>LSTM Model in Sentiment Analysis</a:t>
            </a:r>
            <a:r>
              <a:rPr lang="en-US" b="0" dirty="0">
                <a:latin typeface="Bell MT" panose="02020503060305020303" pitchFamily="18" charset="0"/>
              </a:rPr>
              <a:t>:</a:t>
            </a:r>
          </a:p>
          <a:p>
            <a:pPr marL="171450" indent="-171450" algn="just">
              <a:lnSpc>
                <a:spcPct val="200000"/>
              </a:lnSpc>
              <a:buClr>
                <a:srgbClr val="000000"/>
              </a:buClr>
              <a:buSzPts val="1600"/>
              <a:buFont typeface="Arial"/>
              <a:buChar char="•"/>
              <a:defRPr sz="1600">
                <a:latin typeface="Bookman Old Style"/>
                <a:ea typeface="Bookman Old Style"/>
                <a:cs typeface="Bookman Old Style"/>
                <a:sym typeface="Bookman Old Style"/>
              </a:defRPr>
            </a:pPr>
            <a:r>
              <a:rPr lang="en-US" dirty="0">
                <a:latin typeface="Bell MT" panose="02020503060305020303" pitchFamily="18" charset="0"/>
              </a:rPr>
              <a:t>Processing Sequential Information</a:t>
            </a:r>
          </a:p>
          <a:p>
            <a:pPr marL="171450" indent="-171450" algn="just">
              <a:lnSpc>
                <a:spcPct val="200000"/>
              </a:lnSpc>
              <a:buClr>
                <a:srgbClr val="000000"/>
              </a:buClr>
              <a:buSzPts val="1600"/>
              <a:buFont typeface="Arial"/>
              <a:buChar char="•"/>
              <a:defRPr sz="1600">
                <a:latin typeface="Bookman Old Style"/>
                <a:ea typeface="Bookman Old Style"/>
                <a:cs typeface="Bookman Old Style"/>
                <a:sym typeface="Bookman Old Style"/>
              </a:defRPr>
            </a:pPr>
            <a:r>
              <a:rPr lang="en-US" dirty="0">
                <a:latin typeface="Bell MT" panose="02020503060305020303" pitchFamily="18" charset="0"/>
              </a:rPr>
              <a:t>Managing Variable-Length Sequences</a:t>
            </a:r>
          </a:p>
          <a:p>
            <a:pPr algn="just">
              <a:lnSpc>
                <a:spcPct val="200000"/>
              </a:lnSpc>
              <a:buClr>
                <a:srgbClr val="000000"/>
              </a:buClr>
              <a:buSzPts val="1600"/>
              <a:defRPr sz="1600">
                <a:latin typeface="Bookman Old Style"/>
                <a:ea typeface="Bookman Old Style"/>
                <a:cs typeface="Bookman Old Style"/>
                <a:sym typeface="Bookman Old Style"/>
              </a:defRPr>
            </a:pPr>
            <a:r>
              <a:rPr lang="en-US" b="1" dirty="0">
                <a:latin typeface="Bell MT" panose="02020503060305020303" pitchFamily="18" charset="0"/>
              </a:rPr>
              <a:t>Transformer in Sentiment Analysis:</a:t>
            </a:r>
          </a:p>
          <a:p>
            <a:pPr marL="285750" indent="-285750" algn="just">
              <a:lnSpc>
                <a:spcPct val="200000"/>
              </a:lnSpc>
              <a:buClr>
                <a:srgbClr val="000000"/>
              </a:buClr>
              <a:buSzPts val="1600"/>
              <a:buFont typeface="Arial" panose="020B0604020202020204" pitchFamily="34" charset="0"/>
              <a:buChar char="•"/>
              <a:defRPr sz="1600">
                <a:latin typeface="Bookman Old Style"/>
                <a:ea typeface="Bookman Old Style"/>
                <a:cs typeface="Bookman Old Style"/>
                <a:sym typeface="Bookman Old Style"/>
              </a:defRPr>
            </a:pPr>
            <a:r>
              <a:rPr lang="en-US" dirty="0">
                <a:latin typeface="Bell MT" panose="02020503060305020303" pitchFamily="18" charset="0"/>
              </a:rPr>
              <a:t>Global contextual insight</a:t>
            </a:r>
          </a:p>
          <a:p>
            <a:pPr marL="285750" indent="-285750" algn="just">
              <a:lnSpc>
                <a:spcPct val="200000"/>
              </a:lnSpc>
              <a:buClr>
                <a:srgbClr val="000000"/>
              </a:buClr>
              <a:buSzPts val="1600"/>
              <a:buFont typeface="Arial" panose="020B0604020202020204" pitchFamily="34" charset="0"/>
              <a:buChar char="•"/>
              <a:defRPr sz="1600">
                <a:latin typeface="Bookman Old Style"/>
                <a:ea typeface="Bookman Old Style"/>
                <a:cs typeface="Bookman Old Style"/>
                <a:sym typeface="Bookman Old Style"/>
              </a:defRPr>
            </a:pPr>
            <a:r>
              <a:rPr lang="en-US" dirty="0">
                <a:latin typeface="Bell MT" panose="02020503060305020303" pitchFamily="18" charset="0"/>
              </a:rPr>
              <a:t>Improving the model's capacity to capture both short and long-range dependencies in sentiment data.</a:t>
            </a:r>
          </a:p>
          <a:p>
            <a:pPr algn="just">
              <a:lnSpc>
                <a:spcPct val="200000"/>
              </a:lnSpc>
              <a:buClr>
                <a:srgbClr val="000000"/>
              </a:buClr>
              <a:buSzPts val="1600"/>
              <a:defRPr sz="1600">
                <a:latin typeface="Bookman Old Style"/>
                <a:ea typeface="Bookman Old Style"/>
                <a:cs typeface="Bookman Old Style"/>
                <a:sym typeface="Bookman Old Style"/>
              </a:defRPr>
            </a:pPr>
            <a:endParaRPr lang="en-US" dirty="0">
              <a:latin typeface="Bell MT" panose="02020503060305020303" pitchFamily="18" charset="0"/>
            </a:endParaRPr>
          </a:p>
          <a:p>
            <a:pPr algn="just">
              <a:lnSpc>
                <a:spcPct val="200000"/>
              </a:lnSpc>
              <a:buClr>
                <a:srgbClr val="000000"/>
              </a:buClr>
              <a:buSzPts val="1600"/>
              <a:defRPr sz="1600">
                <a:latin typeface="Bookman Old Style"/>
                <a:ea typeface="Bookman Old Style"/>
                <a:cs typeface="Bookman Old Style"/>
                <a:sym typeface="Bookman Old Style"/>
              </a:defRPr>
            </a:pPr>
            <a:endParaRPr lang="en-US" dirty="0">
              <a:latin typeface="Bell MT" panose="02020503060305020303" pitchFamily="18" charset="0"/>
            </a:endParaRPr>
          </a:p>
        </p:txBody>
      </p:sp>
      <p:sp>
        <p:nvSpPr>
          <p:cNvPr id="480" name="Google Shape;97;p2"/>
          <p:cNvSpPr txBox="1"/>
          <p:nvPr/>
        </p:nvSpPr>
        <p:spPr>
          <a:xfrm>
            <a:off x="426239" y="1731142"/>
            <a:ext cx="4153085" cy="339571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0949" tIns="60949" rIns="60949" bIns="60949" numCol="1" anchor="ctr">
            <a:spAutoFit/>
          </a:bodyPr>
          <a:lstStyle/>
          <a:p>
            <a:pPr indent="9525" algn="ctr">
              <a:lnSpc>
                <a:spcPct val="150000"/>
              </a:lnSpc>
              <a:defRPr sz="2000" b="1">
                <a:solidFill>
                  <a:srgbClr val="0070C0"/>
                </a:solidFill>
                <a:latin typeface="Bookman Old Style"/>
                <a:ea typeface="Bookman Old Style"/>
                <a:cs typeface="Bookman Old Style"/>
                <a:sym typeface="Bookman Old Style"/>
              </a:defRPr>
            </a:pPr>
            <a:r>
              <a:rPr sz="2400" dirty="0">
                <a:latin typeface="Bell MT" panose="02020503060305020303" pitchFamily="18" charset="0"/>
              </a:rPr>
              <a:t>CONVOLUTION NEURAL NETWORK -  LONG SHORT-TERM MEMORY - TRANSFORMER (CNN-LSTM-T</a:t>
            </a:r>
            <a:r>
              <a:rPr lang="en-US" sz="2400" dirty="0">
                <a:latin typeface="Bell MT" panose="02020503060305020303" pitchFamily="18" charset="0"/>
              </a:rPr>
              <a:t>RANSFORMER</a:t>
            </a:r>
            <a:r>
              <a:rPr sz="2400" dirty="0">
                <a:latin typeface="Bell MT" panose="02020503060305020303" pitchFamily="18" charset="0"/>
              </a:rPr>
              <a:t>)</a:t>
            </a:r>
          </a:p>
          <a:p>
            <a:pPr indent="9525" algn="ctr">
              <a:lnSpc>
                <a:spcPct val="150000"/>
              </a:lnSpc>
              <a:defRPr sz="2000" b="1">
                <a:solidFill>
                  <a:srgbClr val="0070C0"/>
                </a:solidFill>
                <a:latin typeface="Bookman Old Style"/>
                <a:ea typeface="Bookman Old Style"/>
                <a:cs typeface="Bookman Old Style"/>
                <a:sym typeface="Bookman Old Style"/>
              </a:defRPr>
            </a:pPr>
            <a:r>
              <a:rPr sz="2400" dirty="0">
                <a:latin typeface="Bell MT" panose="02020503060305020303" pitchFamily="18" charset="0"/>
              </a:rPr>
              <a:t>HYBRID MODEL </a:t>
            </a:r>
          </a:p>
        </p:txBody>
      </p:sp>
      <p:sp>
        <p:nvSpPr>
          <p:cNvPr id="483" name="Google Shape;100;p2"/>
          <p:cNvSpPr txBox="1"/>
          <p:nvPr/>
        </p:nvSpPr>
        <p:spPr>
          <a:xfrm>
            <a:off x="6259681" y="1720860"/>
            <a:ext cx="5496725" cy="332701"/>
          </a:xfrm>
          <a:prstGeom prst="rect">
            <a:avLst/>
          </a:prstGeom>
          <a:ln w="12700">
            <a:miter lim="400000"/>
          </a:ln>
        </p:spPr>
        <p:txBody>
          <a:bodyPr lIns="45699" tIns="45699" rIns="45699" bIns="45699">
            <a:spAutoFit/>
          </a:bodyPr>
          <a:lstStyle/>
          <a:p>
            <a:pPr algn="just">
              <a:lnSpc>
                <a:spcPct val="150000"/>
              </a:lnSpc>
              <a:defRPr sz="1600">
                <a:latin typeface="Bookman Old Style"/>
                <a:ea typeface="Bookman Old Style"/>
                <a:cs typeface="Bookman Old Style"/>
                <a:sym typeface="Bookman Old Style"/>
              </a:defRPr>
            </a:pPr>
            <a:endParaRPr/>
          </a:p>
        </p:txBody>
      </p:sp>
      <p:grpSp>
        <p:nvGrpSpPr>
          <p:cNvPr id="486" name="Google Shape;98;p2"/>
          <p:cNvGrpSpPr/>
          <p:nvPr/>
        </p:nvGrpSpPr>
        <p:grpSpPr>
          <a:xfrm>
            <a:off x="4579324" y="603606"/>
            <a:ext cx="1177233" cy="5650788"/>
            <a:chOff x="0" y="0"/>
            <a:chExt cx="1177231" cy="3266097"/>
          </a:xfrm>
        </p:grpSpPr>
        <p:sp>
          <p:nvSpPr>
            <p:cNvPr id="484" name="Shape"/>
            <p:cNvSpPr/>
            <p:nvPr/>
          </p:nvSpPr>
          <p:spPr>
            <a:xfrm>
              <a:off x="0" y="0"/>
              <a:ext cx="1177232" cy="32660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19182"/>
                    <a:pt x="10800" y="16200"/>
                  </a:cubicBezTo>
                  <a:lnTo>
                    <a:pt x="10800" y="16200"/>
                  </a:lnTo>
                  <a:cubicBezTo>
                    <a:pt x="10800" y="13218"/>
                    <a:pt x="5965" y="10800"/>
                    <a:pt x="0" y="10800"/>
                  </a:cubicBezTo>
                  <a:cubicBezTo>
                    <a:pt x="5965" y="10800"/>
                    <a:pt x="10800" y="8382"/>
                    <a:pt x="10800" y="5400"/>
                  </a:cubicBezTo>
                  <a:lnTo>
                    <a:pt x="10800" y="5400"/>
                  </a:lnTo>
                  <a:cubicBezTo>
                    <a:pt x="10800" y="2418"/>
                    <a:pt x="15635" y="0"/>
                    <a:pt x="21600" y="0"/>
                  </a:cubicBezTo>
                  <a:close/>
                </a:path>
              </a:pathLst>
            </a:custGeom>
            <a:solidFill>
              <a:srgbClr val="FFFFFF"/>
            </a:solidFill>
            <a:ln w="12700" cap="flat">
              <a:noFill/>
              <a:miter lim="400000"/>
            </a:ln>
            <a:effectLst/>
          </p:spPr>
          <p:txBody>
            <a:bodyPr wrap="square" lIns="45719" tIns="45719" rIns="45719" bIns="45719" numCol="1" anchor="ctr">
              <a:noAutofit/>
            </a:bodyPr>
            <a:lstStyle/>
            <a:p>
              <a:endParaRPr/>
            </a:p>
          </p:txBody>
        </p:sp>
        <p:sp>
          <p:nvSpPr>
            <p:cNvPr id="485" name="Line"/>
            <p:cNvSpPr/>
            <p:nvPr/>
          </p:nvSpPr>
          <p:spPr>
            <a:xfrm>
              <a:off x="0" y="0"/>
              <a:ext cx="1177232" cy="32660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19182"/>
                    <a:pt x="10800" y="16200"/>
                  </a:cubicBezTo>
                  <a:lnTo>
                    <a:pt x="10800" y="16200"/>
                  </a:lnTo>
                  <a:cubicBezTo>
                    <a:pt x="10800" y="13218"/>
                    <a:pt x="5965" y="10800"/>
                    <a:pt x="0" y="10800"/>
                  </a:cubicBezTo>
                  <a:cubicBezTo>
                    <a:pt x="5965" y="10800"/>
                    <a:pt x="10800" y="8382"/>
                    <a:pt x="10800" y="5400"/>
                  </a:cubicBezTo>
                  <a:lnTo>
                    <a:pt x="10800" y="5400"/>
                  </a:lnTo>
                  <a:cubicBezTo>
                    <a:pt x="10800" y="2418"/>
                    <a:pt x="15635" y="0"/>
                    <a:pt x="21600" y="0"/>
                  </a:cubicBezTo>
                </a:path>
              </a:pathLst>
            </a:custGeom>
            <a:noFill/>
            <a:ln w="12700" cap="flat">
              <a:solidFill>
                <a:schemeClr val="accent2"/>
              </a:solidFill>
              <a:prstDash val="solid"/>
              <a:miter lim="800000"/>
            </a:ln>
            <a:effectLst/>
          </p:spPr>
          <p:txBody>
            <a:bodyPr wrap="square" lIns="45719" tIns="45719" rIns="45719" bIns="45719" numCol="1" anchor="ctr">
              <a:noAutofit/>
            </a:bodyPr>
            <a:lstStyle/>
            <a:p>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07;p3">
            <a:extLst>
              <a:ext uri="{FF2B5EF4-FFF2-40B4-BE49-F238E27FC236}">
                <a16:creationId xmlns:a16="http://schemas.microsoft.com/office/drawing/2014/main" id="{CEC658AD-250D-C948-6166-086EC7FEC010}"/>
              </a:ext>
            </a:extLst>
          </p:cNvPr>
          <p:cNvSpPr txBox="1"/>
          <p:nvPr/>
        </p:nvSpPr>
        <p:spPr>
          <a:xfrm>
            <a:off x="583176" y="332598"/>
            <a:ext cx="10809754" cy="12311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indent="9525" algn="ctr">
              <a:defRPr sz="4000" b="1">
                <a:solidFill>
                  <a:srgbClr val="0070C0"/>
                </a:solidFill>
                <a:latin typeface="Bookman Old Style"/>
                <a:ea typeface="Bookman Old Style"/>
                <a:cs typeface="Bookman Old Style"/>
                <a:sym typeface="Bookman Old Style"/>
              </a:defRPr>
            </a:lvl1pPr>
          </a:lstStyle>
          <a:p>
            <a:r>
              <a:rPr lang="en-US" dirty="0">
                <a:latin typeface="Bell MT" panose="02020503060305020303" pitchFamily="18" charset="77"/>
              </a:rPr>
              <a:t>ARCHITECTURE OF OUR PROPOSED CNN-LSTM-TRANSFORMER HYBRID MODEL</a:t>
            </a:r>
          </a:p>
        </p:txBody>
      </p:sp>
      <p:sp>
        <p:nvSpPr>
          <p:cNvPr id="11" name="Google Shape;108;p3">
            <a:extLst>
              <a:ext uri="{FF2B5EF4-FFF2-40B4-BE49-F238E27FC236}">
                <a16:creationId xmlns:a16="http://schemas.microsoft.com/office/drawing/2014/main" id="{39EBEF1F-EAC9-8BD3-632D-615A4D5CFBA0}"/>
              </a:ext>
            </a:extLst>
          </p:cNvPr>
          <p:cNvSpPr/>
          <p:nvPr/>
        </p:nvSpPr>
        <p:spPr>
          <a:xfrm rot="10800000" flipH="1">
            <a:off x="2350214" y="1581335"/>
            <a:ext cx="7491572" cy="457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3600"/>
                </a:lnTo>
                <a:lnTo>
                  <a:pt x="21600" y="0"/>
                </a:lnTo>
                <a:lnTo>
                  <a:pt x="21600" y="18000"/>
                </a:lnTo>
                <a:lnTo>
                  <a:pt x="0" y="21600"/>
                </a:lnTo>
                <a:close/>
              </a:path>
            </a:pathLst>
          </a:custGeom>
          <a:solidFill>
            <a:schemeClr val="accent2"/>
          </a:solidFill>
          <a:ln>
            <a:solidFill>
              <a:schemeClr val="accent2"/>
            </a:solidFill>
          </a:ln>
        </p:spPr>
        <p:txBody>
          <a:bodyPr lIns="45719" rIns="45719"/>
          <a:lstStyle/>
          <a:p>
            <a:pPr>
              <a:defRPr sz="1300">
                <a:solidFill>
                  <a:srgbClr val="BE343A"/>
                </a:solidFill>
                <a:latin typeface="Calibri"/>
                <a:ea typeface="Calibri"/>
                <a:cs typeface="Calibri"/>
                <a:sym typeface="Calibri"/>
              </a:defRPr>
            </a:pPr>
            <a:endParaRPr/>
          </a:p>
        </p:txBody>
      </p:sp>
      <p:pic>
        <p:nvPicPr>
          <p:cNvPr id="3" name="Picture 2">
            <a:extLst>
              <a:ext uri="{FF2B5EF4-FFF2-40B4-BE49-F238E27FC236}">
                <a16:creationId xmlns:a16="http://schemas.microsoft.com/office/drawing/2014/main" id="{D5B42886-B9BB-3CE9-A08F-E3BAD3D4CA46}"/>
              </a:ext>
            </a:extLst>
          </p:cNvPr>
          <p:cNvPicPr>
            <a:picLocks noChangeAspect="1"/>
          </p:cNvPicPr>
          <p:nvPr/>
        </p:nvPicPr>
        <p:blipFill>
          <a:blip r:embed="rId3"/>
          <a:stretch>
            <a:fillRect/>
          </a:stretch>
        </p:blipFill>
        <p:spPr>
          <a:xfrm>
            <a:off x="5286313" y="1910870"/>
            <a:ext cx="1841795" cy="447293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9426901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07;p3">
            <a:extLst>
              <a:ext uri="{FF2B5EF4-FFF2-40B4-BE49-F238E27FC236}">
                <a16:creationId xmlns:a16="http://schemas.microsoft.com/office/drawing/2014/main" id="{CEC658AD-250D-C948-6166-086EC7FEC010}"/>
              </a:ext>
            </a:extLst>
          </p:cNvPr>
          <p:cNvSpPr txBox="1"/>
          <p:nvPr/>
        </p:nvSpPr>
        <p:spPr>
          <a:xfrm>
            <a:off x="1122976" y="271850"/>
            <a:ext cx="9946048" cy="12311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indent="9525" algn="ctr">
              <a:defRPr sz="4000" b="1">
                <a:solidFill>
                  <a:srgbClr val="0070C0"/>
                </a:solidFill>
                <a:latin typeface="Bookman Old Style"/>
                <a:ea typeface="Bookman Old Style"/>
                <a:cs typeface="Bookman Old Style"/>
                <a:sym typeface="Bookman Old Style"/>
              </a:defRPr>
            </a:lvl1pPr>
          </a:lstStyle>
          <a:p>
            <a:r>
              <a:rPr lang="en-US" dirty="0">
                <a:latin typeface="Bell MT" panose="02020503060305020303" pitchFamily="18" charset="77"/>
              </a:rPr>
              <a:t>REASONS FOR IMPLEMENTING CNN-LSTM-TRANSFORMER HYBRID MODEL</a:t>
            </a:r>
          </a:p>
        </p:txBody>
      </p:sp>
      <p:sp>
        <p:nvSpPr>
          <p:cNvPr id="11" name="Google Shape;108;p3">
            <a:extLst>
              <a:ext uri="{FF2B5EF4-FFF2-40B4-BE49-F238E27FC236}">
                <a16:creationId xmlns:a16="http://schemas.microsoft.com/office/drawing/2014/main" id="{39EBEF1F-EAC9-8BD3-632D-615A4D5CFBA0}"/>
              </a:ext>
            </a:extLst>
          </p:cNvPr>
          <p:cNvSpPr/>
          <p:nvPr/>
        </p:nvSpPr>
        <p:spPr>
          <a:xfrm rot="10800000" flipH="1">
            <a:off x="2350214" y="1502957"/>
            <a:ext cx="7491572" cy="457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3600"/>
                </a:lnTo>
                <a:lnTo>
                  <a:pt x="21600" y="0"/>
                </a:lnTo>
                <a:lnTo>
                  <a:pt x="21600" y="18000"/>
                </a:lnTo>
                <a:lnTo>
                  <a:pt x="0" y="21600"/>
                </a:lnTo>
                <a:close/>
              </a:path>
            </a:pathLst>
          </a:custGeom>
          <a:solidFill>
            <a:schemeClr val="accent2"/>
          </a:solidFill>
          <a:ln>
            <a:solidFill>
              <a:schemeClr val="accent2"/>
            </a:solidFill>
          </a:ln>
        </p:spPr>
        <p:txBody>
          <a:bodyPr lIns="45719" rIns="45719"/>
          <a:lstStyle/>
          <a:p>
            <a:pPr>
              <a:defRPr sz="1300">
                <a:solidFill>
                  <a:srgbClr val="BE343A"/>
                </a:solidFill>
                <a:latin typeface="Calibri"/>
                <a:ea typeface="Calibri"/>
                <a:cs typeface="Calibri"/>
                <a:sym typeface="Calibri"/>
              </a:defRPr>
            </a:pPr>
            <a:endParaRPr/>
          </a:p>
        </p:txBody>
      </p:sp>
      <p:sp>
        <p:nvSpPr>
          <p:cNvPr id="4" name="TextBox 3">
            <a:extLst>
              <a:ext uri="{FF2B5EF4-FFF2-40B4-BE49-F238E27FC236}">
                <a16:creationId xmlns:a16="http://schemas.microsoft.com/office/drawing/2014/main" id="{172246C3-FDDB-0045-F3D1-D8C3E2D16AC1}"/>
              </a:ext>
            </a:extLst>
          </p:cNvPr>
          <p:cNvSpPr txBox="1"/>
          <p:nvPr/>
        </p:nvSpPr>
        <p:spPr>
          <a:xfrm>
            <a:off x="1033868" y="1876597"/>
            <a:ext cx="10124263" cy="39682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lgn="just">
              <a:lnSpc>
                <a:spcPct val="200000"/>
              </a:lnSpc>
              <a:buFont typeface="Wingdings" pitchFamily="2" charset="2"/>
              <a:buChar char="§"/>
            </a:pPr>
            <a:r>
              <a:rPr lang="en-US" sz="1600" b="1" i="0" u="none" strike="noStrike" dirty="0">
                <a:effectLst/>
                <a:latin typeface="Bell MT" panose="02020503060305020303" pitchFamily="18" charset="0"/>
              </a:rPr>
              <a:t>Hierarchical Information Processing: </a:t>
            </a:r>
            <a:r>
              <a:rPr lang="en-US" sz="1600" dirty="0">
                <a:latin typeface="Bell MT" panose="02020503060305020303" pitchFamily="18" charset="0"/>
              </a:rPr>
              <a:t>Captures local and global features simultaneously, providing a hierarchical understanding of sentiment-related patterns.</a:t>
            </a:r>
          </a:p>
          <a:p>
            <a:pPr marL="285750" indent="-285750" algn="just">
              <a:lnSpc>
                <a:spcPct val="200000"/>
              </a:lnSpc>
              <a:buFont typeface="Wingdings" pitchFamily="2" charset="2"/>
              <a:buChar char="§"/>
            </a:pPr>
            <a:r>
              <a:rPr lang="en-US" sz="1600" b="1" dirty="0">
                <a:latin typeface="Bell MT" panose="02020503060305020303" pitchFamily="18" charset="0"/>
              </a:rPr>
              <a:t>Temporal Dependency Management: </a:t>
            </a:r>
            <a:r>
              <a:rPr lang="en-US" sz="1600" dirty="0">
                <a:latin typeface="Bell MT" panose="02020503060305020303" pitchFamily="18" charset="0"/>
              </a:rPr>
              <a:t>Handles variable-length sequences, capturing temporal dependencies and contextual nuances in sentiment expression.</a:t>
            </a:r>
          </a:p>
          <a:p>
            <a:pPr marL="285750" indent="-285750" algn="just">
              <a:lnSpc>
                <a:spcPct val="200000"/>
              </a:lnSpc>
              <a:buFont typeface="Wingdings" pitchFamily="2" charset="2"/>
              <a:buChar char="§"/>
            </a:pPr>
            <a:r>
              <a:rPr lang="en-US" sz="1600" b="1" dirty="0">
                <a:latin typeface="Bell MT" panose="02020503060305020303" pitchFamily="18" charset="0"/>
              </a:rPr>
              <a:t>Global Contextual Integration: </a:t>
            </a:r>
            <a:r>
              <a:rPr lang="en-US" sz="1600" dirty="0">
                <a:latin typeface="Bell MT" panose="02020503060305020303" pitchFamily="18" charset="0"/>
              </a:rPr>
              <a:t>Incorporates attention mechanisms for comprehensive analysis, considering both short and long-range dependencies for nuanced sentiment comprehension.</a:t>
            </a:r>
          </a:p>
          <a:p>
            <a:pPr marL="285750" indent="-285750" algn="just">
              <a:lnSpc>
                <a:spcPct val="200000"/>
              </a:lnSpc>
              <a:buFont typeface="Wingdings" pitchFamily="2" charset="2"/>
              <a:buChar char="§"/>
            </a:pPr>
            <a:r>
              <a:rPr lang="en-US" sz="1600" b="1" dirty="0">
                <a:latin typeface="Bell MT" panose="02020503060305020303" pitchFamily="18" charset="0"/>
              </a:rPr>
              <a:t>Synergistic Fusion for Enhanced Performance: </a:t>
            </a:r>
            <a:r>
              <a:rPr lang="en-US" sz="1600" dirty="0">
                <a:latin typeface="Bell MT" panose="02020503060305020303" pitchFamily="18" charset="0"/>
              </a:rPr>
              <a:t>Integrates CNN, LSTM, and Transformer, leveraging their complementary strengths to create a holistic sentiment analysis model with improved adaptability and performance.</a:t>
            </a:r>
          </a:p>
        </p:txBody>
      </p:sp>
    </p:spTree>
    <p:extLst>
      <p:ext uri="{BB962C8B-B14F-4D97-AF65-F5344CB8AC3E}">
        <p14:creationId xmlns:p14="http://schemas.microsoft.com/office/powerpoint/2010/main" val="28283648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TextBox 2"/>
          <p:cNvSpPr txBox="1"/>
          <p:nvPr/>
        </p:nvSpPr>
        <p:spPr>
          <a:xfrm>
            <a:off x="2413363" y="2705725"/>
            <a:ext cx="7365274" cy="14465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indent="9525" algn="ctr">
              <a:defRPr sz="4000" b="1">
                <a:solidFill>
                  <a:srgbClr val="0070C0"/>
                </a:solidFill>
                <a:latin typeface="Bookman Old Style"/>
                <a:ea typeface="Bookman Old Style"/>
                <a:cs typeface="Bookman Old Style"/>
                <a:sym typeface="Bookman Old Style"/>
              </a:defRPr>
            </a:lvl1pPr>
          </a:lstStyle>
          <a:p>
            <a:r>
              <a:rPr lang="en-US" sz="4400" dirty="0">
                <a:latin typeface="Bell MT" panose="02020503060305020303" pitchFamily="18" charset="77"/>
              </a:rPr>
              <a:t>TWITTER US AIRLINE DATASET</a:t>
            </a:r>
          </a:p>
        </p:txBody>
      </p:sp>
      <p:grpSp>
        <p:nvGrpSpPr>
          <p:cNvPr id="2" name="Google Shape;179;p10">
            <a:extLst>
              <a:ext uri="{FF2B5EF4-FFF2-40B4-BE49-F238E27FC236}">
                <a16:creationId xmlns:a16="http://schemas.microsoft.com/office/drawing/2014/main" id="{54AA96A8-A372-3643-B2EF-AD5F0DDAC8FB}"/>
              </a:ext>
            </a:extLst>
          </p:cNvPr>
          <p:cNvGrpSpPr/>
          <p:nvPr/>
        </p:nvGrpSpPr>
        <p:grpSpPr>
          <a:xfrm>
            <a:off x="1860347" y="2002894"/>
            <a:ext cx="8471306" cy="2852211"/>
            <a:chOff x="610009" y="0"/>
            <a:chExt cx="7830809" cy="2546101"/>
          </a:xfrm>
        </p:grpSpPr>
        <p:sp>
          <p:nvSpPr>
            <p:cNvPr id="3" name="Google Shape;180;p10">
              <a:extLst>
                <a:ext uri="{FF2B5EF4-FFF2-40B4-BE49-F238E27FC236}">
                  <a16:creationId xmlns:a16="http://schemas.microsoft.com/office/drawing/2014/main" id="{84279D52-D2A6-B05F-9331-21A4715D5A30}"/>
                </a:ext>
              </a:extLst>
            </p:cNvPr>
            <p:cNvSpPr/>
            <p:nvPr/>
          </p:nvSpPr>
          <p:spPr>
            <a:xfrm>
              <a:off x="7710513" y="0"/>
              <a:ext cx="730305" cy="9275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935"/>
                  </a:lnTo>
                  <a:lnTo>
                    <a:pt x="20695" y="935"/>
                  </a:lnTo>
                  <a:lnTo>
                    <a:pt x="20695" y="21600"/>
                  </a:lnTo>
                  <a:lnTo>
                    <a:pt x="21600" y="21600"/>
                  </a:lnTo>
                  <a:lnTo>
                    <a:pt x="21600" y="0"/>
                  </a:lnTo>
                  <a:close/>
                </a:path>
              </a:pathLst>
            </a:custGeom>
            <a:solidFill>
              <a:schemeClr val="accent2"/>
            </a:solidFill>
            <a:ln w="9525" cap="flat">
              <a:solidFill>
                <a:schemeClr val="accent2"/>
              </a:solidFill>
              <a:prstDash val="solid"/>
              <a:round/>
            </a:ln>
            <a:effectLst/>
          </p:spPr>
          <p:txBody>
            <a:bodyPr wrap="square" lIns="45719" tIns="45719" rIns="45719" bIns="45719" numCol="1" anchor="t">
              <a:noAutofit/>
            </a:bodyPr>
            <a:lstStyle/>
            <a:p>
              <a:pPr>
                <a:defRPr sz="1100">
                  <a:latin typeface="Calibri"/>
                  <a:ea typeface="Calibri"/>
                  <a:cs typeface="Calibri"/>
                  <a:sym typeface="Calibri"/>
                </a:defRPr>
              </a:pPr>
              <a:endParaRPr/>
            </a:p>
          </p:txBody>
        </p:sp>
        <p:sp>
          <p:nvSpPr>
            <p:cNvPr id="4" name="Google Shape;181;p10">
              <a:extLst>
                <a:ext uri="{FF2B5EF4-FFF2-40B4-BE49-F238E27FC236}">
                  <a16:creationId xmlns:a16="http://schemas.microsoft.com/office/drawing/2014/main" id="{22B56DC1-9968-2498-397A-D91C9888E356}"/>
                </a:ext>
              </a:extLst>
            </p:cNvPr>
            <p:cNvSpPr/>
            <p:nvPr/>
          </p:nvSpPr>
          <p:spPr>
            <a:xfrm>
              <a:off x="610009" y="1618536"/>
              <a:ext cx="730305" cy="927565"/>
            </a:xfrm>
            <a:custGeom>
              <a:avLst/>
              <a:gdLst/>
              <a:ahLst/>
              <a:cxnLst>
                <a:cxn ang="0">
                  <a:pos x="wd2" y="hd2"/>
                </a:cxn>
                <a:cxn ang="5400000">
                  <a:pos x="wd2" y="hd2"/>
                </a:cxn>
                <a:cxn ang="10800000">
                  <a:pos x="wd2" y="hd2"/>
                </a:cxn>
                <a:cxn ang="16200000">
                  <a:pos x="wd2" y="hd2"/>
                </a:cxn>
              </a:cxnLst>
              <a:rect l="0" t="0" r="r" b="b"/>
              <a:pathLst>
                <a:path w="21600" h="21600" extrusionOk="0">
                  <a:moveTo>
                    <a:pt x="21600" y="20664"/>
                  </a:moveTo>
                  <a:lnTo>
                    <a:pt x="905" y="20664"/>
                  </a:lnTo>
                  <a:lnTo>
                    <a:pt x="905" y="0"/>
                  </a:lnTo>
                  <a:lnTo>
                    <a:pt x="0" y="0"/>
                  </a:lnTo>
                  <a:lnTo>
                    <a:pt x="0" y="21600"/>
                  </a:lnTo>
                  <a:lnTo>
                    <a:pt x="21600" y="21600"/>
                  </a:lnTo>
                  <a:lnTo>
                    <a:pt x="21600" y="20664"/>
                  </a:lnTo>
                  <a:close/>
                </a:path>
              </a:pathLst>
            </a:custGeom>
            <a:solidFill>
              <a:schemeClr val="accent2"/>
            </a:solidFill>
            <a:ln w="9525" cap="flat">
              <a:solidFill>
                <a:schemeClr val="accent2"/>
              </a:solidFill>
              <a:prstDash val="solid"/>
              <a:round/>
            </a:ln>
            <a:effectLst/>
          </p:spPr>
          <p:txBody>
            <a:bodyPr wrap="square" lIns="45719" tIns="45719" rIns="45719" bIns="45719" numCol="1" anchor="t">
              <a:noAutofit/>
            </a:bodyPr>
            <a:lstStyle/>
            <a:p>
              <a:pPr>
                <a:defRPr sz="1100">
                  <a:latin typeface="Calibri"/>
                  <a:ea typeface="Calibri"/>
                  <a:cs typeface="Calibri"/>
                  <a:sym typeface="Calibri"/>
                </a:defRPr>
              </a:pPr>
              <a:endParaRPr/>
            </a:p>
          </p:txBody>
        </p:sp>
      </p:grpSp>
    </p:spTree>
    <p:extLst>
      <p:ext uri="{BB962C8B-B14F-4D97-AF65-F5344CB8AC3E}">
        <p14:creationId xmlns:p14="http://schemas.microsoft.com/office/powerpoint/2010/main" val="218027042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07;p3">
            <a:extLst>
              <a:ext uri="{FF2B5EF4-FFF2-40B4-BE49-F238E27FC236}">
                <a16:creationId xmlns:a16="http://schemas.microsoft.com/office/drawing/2014/main" id="{CEC658AD-250D-C948-6166-086EC7FEC010}"/>
              </a:ext>
            </a:extLst>
          </p:cNvPr>
          <p:cNvSpPr txBox="1"/>
          <p:nvPr/>
        </p:nvSpPr>
        <p:spPr>
          <a:xfrm>
            <a:off x="294290" y="429975"/>
            <a:ext cx="11424744" cy="6155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9525" algn="ctr">
              <a:defRPr sz="4000" b="1">
                <a:solidFill>
                  <a:srgbClr val="0070C0"/>
                </a:solidFill>
                <a:latin typeface="Bookman Old Style"/>
                <a:ea typeface="Bookman Old Style"/>
                <a:cs typeface="Bookman Old Style"/>
                <a:sym typeface="Bookman Old Style"/>
              </a:defRPr>
            </a:lvl1pPr>
          </a:lstStyle>
          <a:p>
            <a:r>
              <a:rPr lang="en-US" dirty="0">
                <a:latin typeface="Bell MT" panose="02020503060305020303" pitchFamily="18" charset="77"/>
              </a:rPr>
              <a:t>IMDB DATASET</a:t>
            </a:r>
          </a:p>
        </p:txBody>
      </p:sp>
      <p:sp>
        <p:nvSpPr>
          <p:cNvPr id="11" name="Google Shape;108;p3">
            <a:extLst>
              <a:ext uri="{FF2B5EF4-FFF2-40B4-BE49-F238E27FC236}">
                <a16:creationId xmlns:a16="http://schemas.microsoft.com/office/drawing/2014/main" id="{39EBEF1F-EAC9-8BD3-632D-615A4D5CFBA0}"/>
              </a:ext>
            </a:extLst>
          </p:cNvPr>
          <p:cNvSpPr/>
          <p:nvPr/>
        </p:nvSpPr>
        <p:spPr>
          <a:xfrm rot="10800000" flipH="1">
            <a:off x="2350214" y="1080963"/>
            <a:ext cx="7491572" cy="457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3600"/>
                </a:lnTo>
                <a:lnTo>
                  <a:pt x="21600" y="0"/>
                </a:lnTo>
                <a:lnTo>
                  <a:pt x="21600" y="18000"/>
                </a:lnTo>
                <a:lnTo>
                  <a:pt x="0" y="21600"/>
                </a:lnTo>
                <a:close/>
              </a:path>
            </a:pathLst>
          </a:custGeom>
          <a:solidFill>
            <a:schemeClr val="accent2"/>
          </a:solidFill>
          <a:ln>
            <a:solidFill>
              <a:schemeClr val="accent2"/>
            </a:solidFill>
          </a:ln>
        </p:spPr>
        <p:txBody>
          <a:bodyPr lIns="45719" rIns="45719"/>
          <a:lstStyle/>
          <a:p>
            <a:pPr>
              <a:defRPr sz="1300">
                <a:solidFill>
                  <a:srgbClr val="BE343A"/>
                </a:solidFill>
                <a:latin typeface="Calibri"/>
                <a:ea typeface="Calibri"/>
                <a:cs typeface="Calibri"/>
                <a:sym typeface="Calibri"/>
              </a:defRPr>
            </a:pPr>
            <a:endParaRPr/>
          </a:p>
        </p:txBody>
      </p:sp>
      <p:sp>
        <p:nvSpPr>
          <p:cNvPr id="4" name="TextBox 3">
            <a:extLst>
              <a:ext uri="{FF2B5EF4-FFF2-40B4-BE49-F238E27FC236}">
                <a16:creationId xmlns:a16="http://schemas.microsoft.com/office/drawing/2014/main" id="{172246C3-FDDB-0045-F3D1-D8C3E2D16AC1}"/>
              </a:ext>
            </a:extLst>
          </p:cNvPr>
          <p:cNvSpPr txBox="1"/>
          <p:nvPr/>
        </p:nvSpPr>
        <p:spPr>
          <a:xfrm>
            <a:off x="3186666" y="2033682"/>
            <a:ext cx="5818667" cy="27906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lgn="just">
              <a:lnSpc>
                <a:spcPct val="200000"/>
              </a:lnSpc>
              <a:buSzPct val="100000"/>
              <a:buFont typeface="Wingdings" pitchFamily="2" charset="2"/>
              <a:buChar char="§"/>
              <a:defRPr sz="1800">
                <a:latin typeface="Bookman Old Style"/>
                <a:ea typeface="Bookman Old Style"/>
                <a:cs typeface="Bookman Old Style"/>
                <a:sym typeface="Bookman Old Style"/>
              </a:defRPr>
            </a:pPr>
            <a:r>
              <a:rPr lang="en-US" sz="1800" dirty="0">
                <a:latin typeface="Bell MT" panose="02020503060305020303" pitchFamily="18" charset="77"/>
              </a:rPr>
              <a:t>It is collected from </a:t>
            </a:r>
            <a:r>
              <a:rPr lang="en-US" sz="1800" b="1" dirty="0">
                <a:latin typeface="Bell MT" panose="02020503060305020303" pitchFamily="18" charset="77"/>
              </a:rPr>
              <a:t>Stanford University</a:t>
            </a:r>
            <a:r>
              <a:rPr lang="en-US" sz="1800" dirty="0">
                <a:latin typeface="Bell MT" panose="02020503060305020303" pitchFamily="18" charset="77"/>
              </a:rPr>
              <a:t>.</a:t>
            </a:r>
          </a:p>
          <a:p>
            <a:pPr marL="285750" indent="-285750" algn="just">
              <a:lnSpc>
                <a:spcPct val="200000"/>
              </a:lnSpc>
              <a:buSzPct val="100000"/>
              <a:buFont typeface="Wingdings" pitchFamily="2" charset="2"/>
              <a:buChar char="§"/>
              <a:defRPr sz="1800">
                <a:latin typeface="Bookman Old Style"/>
                <a:ea typeface="Bookman Old Style"/>
                <a:cs typeface="Bookman Old Style"/>
                <a:sym typeface="Bookman Old Style"/>
              </a:defRPr>
            </a:pPr>
            <a:r>
              <a:rPr lang="en-US" sz="1800" dirty="0">
                <a:latin typeface="Bell MT" panose="02020503060305020303" pitchFamily="18" charset="77"/>
              </a:rPr>
              <a:t>It is a dataset of </a:t>
            </a:r>
            <a:r>
              <a:rPr lang="en-US" sz="1800" b="1" dirty="0">
                <a:latin typeface="Bell MT" panose="02020503060305020303" pitchFamily="18" charset="77"/>
              </a:rPr>
              <a:t>50k movie reviews </a:t>
            </a:r>
            <a:r>
              <a:rPr lang="en-US" sz="1800" dirty="0">
                <a:latin typeface="Bell MT" panose="02020503060305020303" pitchFamily="18" charset="77"/>
              </a:rPr>
              <a:t>for </a:t>
            </a:r>
            <a:r>
              <a:rPr lang="en-US" sz="1800" b="1" dirty="0">
                <a:latin typeface="Bell MT" panose="02020503060305020303" pitchFamily="18" charset="77"/>
              </a:rPr>
              <a:t>binary sentiment classification</a:t>
            </a:r>
            <a:r>
              <a:rPr lang="en-US" sz="1800" dirty="0">
                <a:latin typeface="Bell MT" panose="02020503060305020303" pitchFamily="18" charset="77"/>
              </a:rPr>
              <a:t>.</a:t>
            </a:r>
          </a:p>
          <a:p>
            <a:pPr marL="285750" indent="-285750" algn="just">
              <a:lnSpc>
                <a:spcPct val="200000"/>
              </a:lnSpc>
              <a:buSzPct val="100000"/>
              <a:buFont typeface="Wingdings" pitchFamily="2" charset="2"/>
              <a:buChar char="§"/>
              <a:defRPr sz="1800">
                <a:latin typeface="Bookman Old Style"/>
                <a:ea typeface="Bookman Old Style"/>
                <a:cs typeface="Bookman Old Style"/>
                <a:sym typeface="Bookman Old Style"/>
              </a:defRPr>
            </a:pPr>
            <a:r>
              <a:rPr lang="en-US" sz="1800" dirty="0">
                <a:latin typeface="Bell MT" panose="02020503060305020303" pitchFamily="18" charset="77"/>
              </a:rPr>
              <a:t>This dataset comprises tweets that are in a </a:t>
            </a:r>
            <a:r>
              <a:rPr lang="en-US" sz="1800" b="1" dirty="0">
                <a:latin typeface="Bell MT" panose="02020503060305020303" pitchFamily="18" charset="77"/>
              </a:rPr>
              <a:t>paragraph format</a:t>
            </a:r>
            <a:r>
              <a:rPr lang="en-US" sz="1800" dirty="0">
                <a:latin typeface="Bell MT" panose="02020503060305020303" pitchFamily="18" charset="77"/>
              </a:rPr>
              <a:t>.</a:t>
            </a:r>
          </a:p>
        </p:txBody>
      </p:sp>
    </p:spTree>
    <p:extLst>
      <p:ext uri="{BB962C8B-B14F-4D97-AF65-F5344CB8AC3E}">
        <p14:creationId xmlns:p14="http://schemas.microsoft.com/office/powerpoint/2010/main" val="21289156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TextBox 1"/>
          <p:cNvSpPr txBox="1"/>
          <p:nvPr/>
        </p:nvSpPr>
        <p:spPr>
          <a:xfrm>
            <a:off x="9552469" y="4724955"/>
            <a:ext cx="1334194"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900"/>
            </a:lvl1pPr>
          </a:lstStyle>
          <a:p>
            <a:pPr algn="ctr"/>
            <a:r>
              <a:rPr sz="1400" dirty="0">
                <a:latin typeface="Bell MT" panose="02020503060305020303" pitchFamily="18" charset="77"/>
              </a:rPr>
              <a:t>Word2</a:t>
            </a:r>
            <a:r>
              <a:rPr lang="en-US" sz="1400" dirty="0">
                <a:latin typeface="Bell MT" panose="02020503060305020303" pitchFamily="18" charset="77"/>
              </a:rPr>
              <a:t>V</a:t>
            </a:r>
            <a:r>
              <a:rPr sz="1400" dirty="0">
                <a:latin typeface="Bell MT" panose="02020503060305020303" pitchFamily="18" charset="77"/>
              </a:rPr>
              <a:t>ec</a:t>
            </a:r>
          </a:p>
        </p:txBody>
      </p:sp>
      <p:sp>
        <p:nvSpPr>
          <p:cNvPr id="412" name="TextBox 4"/>
          <p:cNvSpPr txBox="1"/>
          <p:nvPr/>
        </p:nvSpPr>
        <p:spPr>
          <a:xfrm>
            <a:off x="1560898" y="4672568"/>
            <a:ext cx="1334194"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900"/>
            </a:lvl1pPr>
          </a:lstStyle>
          <a:p>
            <a:pPr algn="ctr"/>
            <a:r>
              <a:rPr lang="en-US" sz="1400" dirty="0">
                <a:latin typeface="Bell MT" panose="02020503060305020303" pitchFamily="18" charset="77"/>
              </a:rPr>
              <a:t>f</a:t>
            </a:r>
            <a:r>
              <a:rPr sz="1400" dirty="0">
                <a:latin typeface="Bell MT" panose="02020503060305020303" pitchFamily="18" charset="77"/>
              </a:rPr>
              <a:t>ast</a:t>
            </a:r>
            <a:r>
              <a:rPr lang="en-US" sz="1400" dirty="0">
                <a:latin typeface="Bell MT" panose="02020503060305020303" pitchFamily="18" charset="77"/>
              </a:rPr>
              <a:t>T</a:t>
            </a:r>
            <a:r>
              <a:rPr sz="1400" dirty="0">
                <a:latin typeface="Bell MT" panose="02020503060305020303" pitchFamily="18" charset="77"/>
              </a:rPr>
              <a:t>ext</a:t>
            </a:r>
          </a:p>
        </p:txBody>
      </p:sp>
      <p:sp>
        <p:nvSpPr>
          <p:cNvPr id="413" name="TextBox 6"/>
          <p:cNvSpPr txBox="1"/>
          <p:nvPr/>
        </p:nvSpPr>
        <p:spPr>
          <a:xfrm>
            <a:off x="5246181" y="4723241"/>
            <a:ext cx="2248787"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900"/>
            </a:lvl1pPr>
          </a:lstStyle>
          <a:p>
            <a:r>
              <a:rPr sz="1400" dirty="0" err="1">
                <a:latin typeface="Bell MT" panose="02020503060305020303" pitchFamily="18" charset="77"/>
              </a:rPr>
              <a:t>Keras</a:t>
            </a:r>
            <a:r>
              <a:rPr sz="1400" dirty="0">
                <a:latin typeface="Bell MT" panose="02020503060305020303" pitchFamily="18" charset="77"/>
              </a:rPr>
              <a:t> Embedding Layer</a:t>
            </a:r>
          </a:p>
        </p:txBody>
      </p:sp>
      <p:sp>
        <p:nvSpPr>
          <p:cNvPr id="414" name="TextBox 12"/>
          <p:cNvSpPr txBox="1"/>
          <p:nvPr/>
        </p:nvSpPr>
        <p:spPr>
          <a:xfrm>
            <a:off x="2350135" y="5092660"/>
            <a:ext cx="7372090" cy="7981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285750" indent="-285750" algn="just">
              <a:lnSpc>
                <a:spcPct val="150000"/>
              </a:lnSpc>
              <a:buClr>
                <a:srgbClr val="000000"/>
              </a:buClr>
              <a:buSzPts val="1600"/>
              <a:buFont typeface="Arial"/>
              <a:buChar char="•"/>
              <a:defRPr sz="1600">
                <a:latin typeface="Bookman Old Style"/>
                <a:ea typeface="Bookman Old Style"/>
                <a:cs typeface="Bookman Old Style"/>
                <a:sym typeface="Bookman Old Style"/>
              </a:defRPr>
            </a:pPr>
            <a:r>
              <a:rPr dirty="0">
                <a:latin typeface="Bell MT" panose="02020503060305020303" pitchFamily="18" charset="0"/>
              </a:rPr>
              <a:t>The summary shows that we have used three different embeddings.</a:t>
            </a:r>
          </a:p>
          <a:p>
            <a:pPr marL="285750" indent="-285750" algn="just">
              <a:lnSpc>
                <a:spcPct val="150000"/>
              </a:lnSpc>
              <a:buClr>
                <a:srgbClr val="000000"/>
              </a:buClr>
              <a:buSzPts val="1600"/>
              <a:buFont typeface="Arial"/>
              <a:buChar char="•"/>
              <a:defRPr sz="1600">
                <a:latin typeface="Bookman Old Style"/>
                <a:ea typeface="Bookman Old Style"/>
                <a:cs typeface="Bookman Old Style"/>
                <a:sym typeface="Bookman Old Style"/>
              </a:defRPr>
            </a:pPr>
            <a:r>
              <a:rPr dirty="0">
                <a:latin typeface="Bell MT" panose="02020503060305020303" pitchFamily="18" charset="0"/>
              </a:rPr>
              <a:t>In each embedding we used different layers to get the highest accuracy possible.</a:t>
            </a:r>
          </a:p>
        </p:txBody>
      </p:sp>
      <p:sp>
        <p:nvSpPr>
          <p:cNvPr id="10" name="Google Shape;107;p3">
            <a:extLst>
              <a:ext uri="{FF2B5EF4-FFF2-40B4-BE49-F238E27FC236}">
                <a16:creationId xmlns:a16="http://schemas.microsoft.com/office/drawing/2014/main" id="{B4A23073-A52F-86BC-78F1-5B84AEDB687B}"/>
              </a:ext>
            </a:extLst>
          </p:cNvPr>
          <p:cNvSpPr txBox="1"/>
          <p:nvPr/>
        </p:nvSpPr>
        <p:spPr>
          <a:xfrm>
            <a:off x="312754" y="367494"/>
            <a:ext cx="11424744" cy="6155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9525" algn="ctr">
              <a:defRPr sz="4000" b="1">
                <a:solidFill>
                  <a:srgbClr val="0070C0"/>
                </a:solidFill>
                <a:latin typeface="Bookman Old Style"/>
                <a:ea typeface="Bookman Old Style"/>
                <a:cs typeface="Bookman Old Style"/>
                <a:sym typeface="Bookman Old Style"/>
              </a:defRPr>
            </a:lvl1pPr>
          </a:lstStyle>
          <a:p>
            <a:r>
              <a:rPr lang="en-US" dirty="0">
                <a:latin typeface="Bell MT" panose="02020503060305020303" pitchFamily="18" charset="77"/>
              </a:rPr>
              <a:t>SUMMARY OF MODELS</a:t>
            </a:r>
          </a:p>
        </p:txBody>
      </p:sp>
      <p:sp>
        <p:nvSpPr>
          <p:cNvPr id="11" name="Google Shape;108;p3">
            <a:extLst>
              <a:ext uri="{FF2B5EF4-FFF2-40B4-BE49-F238E27FC236}">
                <a16:creationId xmlns:a16="http://schemas.microsoft.com/office/drawing/2014/main" id="{A4EF1523-B2F5-7D69-76F4-4026D41775CC}"/>
              </a:ext>
            </a:extLst>
          </p:cNvPr>
          <p:cNvSpPr/>
          <p:nvPr/>
        </p:nvSpPr>
        <p:spPr>
          <a:xfrm rot="10800000" flipH="1">
            <a:off x="2350214" y="1080963"/>
            <a:ext cx="7491572" cy="457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3600"/>
                </a:lnTo>
                <a:lnTo>
                  <a:pt x="21600" y="0"/>
                </a:lnTo>
                <a:lnTo>
                  <a:pt x="21600" y="18000"/>
                </a:lnTo>
                <a:lnTo>
                  <a:pt x="0" y="21600"/>
                </a:lnTo>
                <a:close/>
              </a:path>
            </a:pathLst>
          </a:custGeom>
          <a:solidFill>
            <a:schemeClr val="accent2"/>
          </a:solidFill>
          <a:ln>
            <a:solidFill>
              <a:schemeClr val="accent2"/>
            </a:solidFill>
          </a:ln>
        </p:spPr>
        <p:txBody>
          <a:bodyPr lIns="45719" rIns="45719"/>
          <a:lstStyle/>
          <a:p>
            <a:pPr>
              <a:defRPr sz="1300">
                <a:solidFill>
                  <a:srgbClr val="BE343A"/>
                </a:solidFill>
                <a:latin typeface="Calibri"/>
                <a:ea typeface="Calibri"/>
                <a:cs typeface="Calibri"/>
                <a:sym typeface="Calibri"/>
              </a:defRPr>
            </a:pPr>
            <a:endParaRPr/>
          </a:p>
        </p:txBody>
      </p:sp>
      <p:pic>
        <p:nvPicPr>
          <p:cNvPr id="5" name="Picture 4" descr="A screenshot of a computer program&#10;&#10;Description automatically generated">
            <a:extLst>
              <a:ext uri="{FF2B5EF4-FFF2-40B4-BE49-F238E27FC236}">
                <a16:creationId xmlns:a16="http://schemas.microsoft.com/office/drawing/2014/main" id="{3A4265F5-D544-CFD6-29EF-A57C098D29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30152" y="1453598"/>
            <a:ext cx="3512482" cy="3179860"/>
          </a:xfrm>
          <a:prstGeom prst="rect">
            <a:avLst/>
          </a:prstGeom>
          <a:ln>
            <a:noFill/>
          </a:ln>
          <a:effectLst>
            <a:outerShdw blurRad="190500" algn="tl" rotWithShape="0">
              <a:srgbClr val="000000">
                <a:alpha val="70000"/>
              </a:srgbClr>
            </a:outerShdw>
          </a:effectLst>
        </p:spPr>
      </p:pic>
      <p:pic>
        <p:nvPicPr>
          <p:cNvPr id="7" name="Picture 6" descr="A screenshot of a computer&#10;&#10;Description automatically generated">
            <a:extLst>
              <a:ext uri="{FF2B5EF4-FFF2-40B4-BE49-F238E27FC236}">
                <a16:creationId xmlns:a16="http://schemas.microsoft.com/office/drawing/2014/main" id="{86BBEF77-2834-983C-5A0B-87209F68C0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9758" y="1465894"/>
            <a:ext cx="3631602" cy="3167564"/>
          </a:xfrm>
          <a:prstGeom prst="rect">
            <a:avLst/>
          </a:prstGeom>
          <a:ln>
            <a:noFill/>
          </a:ln>
          <a:effectLst>
            <a:outerShdw blurRad="190500" algn="tl" rotWithShape="0">
              <a:srgbClr val="000000">
                <a:alpha val="70000"/>
              </a:srgbClr>
            </a:outerShdw>
          </a:effectLst>
        </p:spPr>
      </p:pic>
      <p:pic>
        <p:nvPicPr>
          <p:cNvPr id="12" name="Picture 11" descr="A screenshot of a computer program&#10;&#10;Description automatically generated">
            <a:extLst>
              <a:ext uri="{FF2B5EF4-FFF2-40B4-BE49-F238E27FC236}">
                <a16:creationId xmlns:a16="http://schemas.microsoft.com/office/drawing/2014/main" id="{84DBA862-7304-7375-9F73-2164D26EDA6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5025" y="1465894"/>
            <a:ext cx="3505941" cy="310260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95284123"/>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07;p3">
            <a:extLst>
              <a:ext uri="{FF2B5EF4-FFF2-40B4-BE49-F238E27FC236}">
                <a16:creationId xmlns:a16="http://schemas.microsoft.com/office/drawing/2014/main" id="{B4A23073-A52F-86BC-78F1-5B84AEDB687B}"/>
              </a:ext>
            </a:extLst>
          </p:cNvPr>
          <p:cNvSpPr txBox="1"/>
          <p:nvPr/>
        </p:nvSpPr>
        <p:spPr>
          <a:xfrm>
            <a:off x="710960" y="196441"/>
            <a:ext cx="10350330" cy="12311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indent="9525" algn="ctr">
              <a:defRPr sz="4000" b="1">
                <a:solidFill>
                  <a:srgbClr val="0070C0"/>
                </a:solidFill>
                <a:latin typeface="Bookman Old Style"/>
                <a:ea typeface="Bookman Old Style"/>
                <a:cs typeface="Bookman Old Style"/>
                <a:sym typeface="Bookman Old Style"/>
              </a:defRPr>
            </a:lvl1pPr>
          </a:lstStyle>
          <a:p>
            <a:r>
              <a:rPr lang="en-US" dirty="0">
                <a:latin typeface="Bell MT" panose="02020503060305020303" pitchFamily="18" charset="0"/>
              </a:rPr>
              <a:t>RESULTS – TWITTER DATASET FASTTEXT EMBEDDING</a:t>
            </a:r>
          </a:p>
        </p:txBody>
      </p:sp>
      <p:sp>
        <p:nvSpPr>
          <p:cNvPr id="11" name="Google Shape;108;p3">
            <a:extLst>
              <a:ext uri="{FF2B5EF4-FFF2-40B4-BE49-F238E27FC236}">
                <a16:creationId xmlns:a16="http://schemas.microsoft.com/office/drawing/2014/main" id="{A4EF1523-B2F5-7D69-76F4-4026D41775CC}"/>
              </a:ext>
            </a:extLst>
          </p:cNvPr>
          <p:cNvSpPr/>
          <p:nvPr/>
        </p:nvSpPr>
        <p:spPr>
          <a:xfrm rot="10800000" flipH="1">
            <a:off x="2140339" y="1381826"/>
            <a:ext cx="7491572" cy="457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3600"/>
                </a:lnTo>
                <a:lnTo>
                  <a:pt x="21600" y="0"/>
                </a:lnTo>
                <a:lnTo>
                  <a:pt x="21600" y="18000"/>
                </a:lnTo>
                <a:lnTo>
                  <a:pt x="0" y="21600"/>
                </a:lnTo>
                <a:close/>
              </a:path>
            </a:pathLst>
          </a:custGeom>
          <a:solidFill>
            <a:schemeClr val="accent2"/>
          </a:solidFill>
          <a:ln>
            <a:solidFill>
              <a:schemeClr val="accent2"/>
            </a:solidFill>
          </a:ln>
        </p:spPr>
        <p:txBody>
          <a:bodyPr lIns="45719" rIns="45719"/>
          <a:lstStyle/>
          <a:p>
            <a:pPr>
              <a:defRPr sz="1300">
                <a:solidFill>
                  <a:srgbClr val="BE343A"/>
                </a:solidFill>
                <a:latin typeface="Calibri"/>
                <a:ea typeface="Calibri"/>
                <a:cs typeface="Calibri"/>
                <a:sym typeface="Calibri"/>
              </a:defRPr>
            </a:pPr>
            <a:endParaRPr/>
          </a:p>
        </p:txBody>
      </p:sp>
      <p:pic>
        <p:nvPicPr>
          <p:cNvPr id="3" name="Picture 2">
            <a:extLst>
              <a:ext uri="{FF2B5EF4-FFF2-40B4-BE49-F238E27FC236}">
                <a16:creationId xmlns:a16="http://schemas.microsoft.com/office/drawing/2014/main" id="{AE94FF02-25B8-540C-6BC0-1D28C532C870}"/>
              </a:ext>
            </a:extLst>
          </p:cNvPr>
          <p:cNvPicPr>
            <a:picLocks noChangeAspect="1"/>
          </p:cNvPicPr>
          <p:nvPr/>
        </p:nvPicPr>
        <p:blipFill>
          <a:blip r:embed="rId2"/>
          <a:stretch>
            <a:fillRect/>
          </a:stretch>
        </p:blipFill>
        <p:spPr>
          <a:xfrm>
            <a:off x="1267222" y="1770939"/>
            <a:ext cx="4452151" cy="3483289"/>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DEFBE9B7-150A-8B30-2044-97F5D62139BF}"/>
              </a:ext>
            </a:extLst>
          </p:cNvPr>
          <p:cNvPicPr>
            <a:picLocks noChangeAspect="1"/>
          </p:cNvPicPr>
          <p:nvPr/>
        </p:nvPicPr>
        <p:blipFill>
          <a:blip r:embed="rId3"/>
          <a:stretch>
            <a:fillRect/>
          </a:stretch>
        </p:blipFill>
        <p:spPr>
          <a:xfrm>
            <a:off x="6422481" y="1770939"/>
            <a:ext cx="4402003" cy="3444054"/>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D5E053DB-E1FB-EE4A-7982-485FDCD1CF76}"/>
              </a:ext>
            </a:extLst>
          </p:cNvPr>
          <p:cNvPicPr>
            <a:picLocks noChangeAspect="1"/>
          </p:cNvPicPr>
          <p:nvPr/>
        </p:nvPicPr>
        <p:blipFill>
          <a:blip r:embed="rId4"/>
          <a:stretch>
            <a:fillRect/>
          </a:stretch>
        </p:blipFill>
        <p:spPr>
          <a:xfrm>
            <a:off x="4911179" y="5476175"/>
            <a:ext cx="2677060" cy="8780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662024498"/>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07;p3">
            <a:extLst>
              <a:ext uri="{FF2B5EF4-FFF2-40B4-BE49-F238E27FC236}">
                <a16:creationId xmlns:a16="http://schemas.microsoft.com/office/drawing/2014/main" id="{B4A23073-A52F-86BC-78F1-5B84AEDB687B}"/>
              </a:ext>
            </a:extLst>
          </p:cNvPr>
          <p:cNvSpPr txBox="1"/>
          <p:nvPr/>
        </p:nvSpPr>
        <p:spPr>
          <a:xfrm>
            <a:off x="1144443" y="196442"/>
            <a:ext cx="9483364" cy="12311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indent="9525" algn="ctr">
              <a:defRPr sz="4000" b="1">
                <a:solidFill>
                  <a:srgbClr val="0070C0"/>
                </a:solidFill>
                <a:latin typeface="Bookman Old Style"/>
                <a:ea typeface="Bookman Old Style"/>
                <a:cs typeface="Bookman Old Style"/>
                <a:sym typeface="Bookman Old Style"/>
              </a:defRPr>
            </a:lvl1pPr>
          </a:lstStyle>
          <a:p>
            <a:r>
              <a:rPr lang="en-US" dirty="0">
                <a:latin typeface="Bell MT" panose="02020503060305020303" pitchFamily="18" charset="0"/>
              </a:rPr>
              <a:t>RESULTS – TWITTER DATASET KERAS EMBEDDING</a:t>
            </a:r>
          </a:p>
        </p:txBody>
      </p:sp>
      <p:sp>
        <p:nvSpPr>
          <p:cNvPr id="11" name="Google Shape;108;p3">
            <a:extLst>
              <a:ext uri="{FF2B5EF4-FFF2-40B4-BE49-F238E27FC236}">
                <a16:creationId xmlns:a16="http://schemas.microsoft.com/office/drawing/2014/main" id="{A4EF1523-B2F5-7D69-76F4-4026D41775CC}"/>
              </a:ext>
            </a:extLst>
          </p:cNvPr>
          <p:cNvSpPr/>
          <p:nvPr/>
        </p:nvSpPr>
        <p:spPr>
          <a:xfrm rot="10800000" flipH="1">
            <a:off x="2140339" y="1381826"/>
            <a:ext cx="7491572" cy="457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3600"/>
                </a:lnTo>
                <a:lnTo>
                  <a:pt x="21600" y="0"/>
                </a:lnTo>
                <a:lnTo>
                  <a:pt x="21600" y="18000"/>
                </a:lnTo>
                <a:lnTo>
                  <a:pt x="0" y="21600"/>
                </a:lnTo>
                <a:close/>
              </a:path>
            </a:pathLst>
          </a:custGeom>
          <a:solidFill>
            <a:schemeClr val="accent2"/>
          </a:solidFill>
          <a:ln>
            <a:solidFill>
              <a:schemeClr val="accent2"/>
            </a:solidFill>
          </a:ln>
        </p:spPr>
        <p:txBody>
          <a:bodyPr lIns="45719" rIns="45719"/>
          <a:lstStyle/>
          <a:p>
            <a:pPr>
              <a:defRPr sz="1300">
                <a:solidFill>
                  <a:srgbClr val="BE343A"/>
                </a:solidFill>
                <a:latin typeface="Calibri"/>
                <a:ea typeface="Calibri"/>
                <a:cs typeface="Calibri"/>
                <a:sym typeface="Calibri"/>
              </a:defRPr>
            </a:pPr>
            <a:endParaRPr/>
          </a:p>
        </p:txBody>
      </p:sp>
      <p:pic>
        <p:nvPicPr>
          <p:cNvPr id="6" name="Picture 5">
            <a:extLst>
              <a:ext uri="{FF2B5EF4-FFF2-40B4-BE49-F238E27FC236}">
                <a16:creationId xmlns:a16="http://schemas.microsoft.com/office/drawing/2014/main" id="{BE8B9346-842A-AA54-AF55-15BCB32EBEB3}"/>
              </a:ext>
            </a:extLst>
          </p:cNvPr>
          <p:cNvPicPr>
            <a:picLocks noChangeAspect="1"/>
          </p:cNvPicPr>
          <p:nvPr/>
        </p:nvPicPr>
        <p:blipFill>
          <a:blip r:embed="rId2"/>
          <a:stretch>
            <a:fillRect/>
          </a:stretch>
        </p:blipFill>
        <p:spPr>
          <a:xfrm>
            <a:off x="1407955" y="1822544"/>
            <a:ext cx="4337237" cy="3480499"/>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1832B1C2-D061-FCAB-FF88-43F5003FBA8A}"/>
              </a:ext>
            </a:extLst>
          </p:cNvPr>
          <p:cNvPicPr>
            <a:picLocks noChangeAspect="1"/>
          </p:cNvPicPr>
          <p:nvPr/>
        </p:nvPicPr>
        <p:blipFill>
          <a:blip r:embed="rId3"/>
          <a:stretch>
            <a:fillRect/>
          </a:stretch>
        </p:blipFill>
        <p:spPr>
          <a:xfrm>
            <a:off x="6573328" y="1822543"/>
            <a:ext cx="4406083" cy="3480499"/>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9756125D-8EE3-F549-C727-D0A69438B54D}"/>
              </a:ext>
            </a:extLst>
          </p:cNvPr>
          <p:cNvPicPr>
            <a:picLocks noChangeAspect="1"/>
          </p:cNvPicPr>
          <p:nvPr/>
        </p:nvPicPr>
        <p:blipFill>
          <a:blip r:embed="rId4"/>
          <a:stretch>
            <a:fillRect/>
          </a:stretch>
        </p:blipFill>
        <p:spPr>
          <a:xfrm>
            <a:off x="4929330" y="5563742"/>
            <a:ext cx="2756806" cy="8817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217109221"/>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07;p3">
            <a:extLst>
              <a:ext uri="{FF2B5EF4-FFF2-40B4-BE49-F238E27FC236}">
                <a16:creationId xmlns:a16="http://schemas.microsoft.com/office/drawing/2014/main" id="{B4A23073-A52F-86BC-78F1-5B84AEDB687B}"/>
              </a:ext>
            </a:extLst>
          </p:cNvPr>
          <p:cNvSpPr txBox="1"/>
          <p:nvPr/>
        </p:nvSpPr>
        <p:spPr>
          <a:xfrm>
            <a:off x="1144443" y="196442"/>
            <a:ext cx="9483364" cy="12311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indent="9525" algn="ctr">
              <a:defRPr sz="4000" b="1">
                <a:solidFill>
                  <a:srgbClr val="0070C0"/>
                </a:solidFill>
                <a:latin typeface="Bookman Old Style"/>
                <a:ea typeface="Bookman Old Style"/>
                <a:cs typeface="Bookman Old Style"/>
                <a:sym typeface="Bookman Old Style"/>
              </a:defRPr>
            </a:lvl1pPr>
          </a:lstStyle>
          <a:p>
            <a:r>
              <a:rPr lang="en-US" dirty="0">
                <a:latin typeface="Bell MT" panose="02020503060305020303" pitchFamily="18" charset="0"/>
              </a:rPr>
              <a:t>RESULTS – TWITTER DATASET WORD2VEC EMBEDDING</a:t>
            </a:r>
          </a:p>
        </p:txBody>
      </p:sp>
      <p:sp>
        <p:nvSpPr>
          <p:cNvPr id="11" name="Google Shape;108;p3">
            <a:extLst>
              <a:ext uri="{FF2B5EF4-FFF2-40B4-BE49-F238E27FC236}">
                <a16:creationId xmlns:a16="http://schemas.microsoft.com/office/drawing/2014/main" id="{A4EF1523-B2F5-7D69-76F4-4026D41775CC}"/>
              </a:ext>
            </a:extLst>
          </p:cNvPr>
          <p:cNvSpPr/>
          <p:nvPr/>
        </p:nvSpPr>
        <p:spPr>
          <a:xfrm rot="10800000" flipH="1">
            <a:off x="2140339" y="1381826"/>
            <a:ext cx="7491572" cy="457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3600"/>
                </a:lnTo>
                <a:lnTo>
                  <a:pt x="21600" y="0"/>
                </a:lnTo>
                <a:lnTo>
                  <a:pt x="21600" y="18000"/>
                </a:lnTo>
                <a:lnTo>
                  <a:pt x="0" y="21600"/>
                </a:lnTo>
                <a:close/>
              </a:path>
            </a:pathLst>
          </a:custGeom>
          <a:solidFill>
            <a:schemeClr val="accent2"/>
          </a:solidFill>
          <a:ln>
            <a:solidFill>
              <a:schemeClr val="accent2"/>
            </a:solidFill>
          </a:ln>
        </p:spPr>
        <p:txBody>
          <a:bodyPr lIns="45719" rIns="45719"/>
          <a:lstStyle/>
          <a:p>
            <a:pPr>
              <a:defRPr sz="1300">
                <a:solidFill>
                  <a:srgbClr val="BE343A"/>
                </a:solidFill>
                <a:latin typeface="Calibri"/>
                <a:ea typeface="Calibri"/>
                <a:cs typeface="Calibri"/>
                <a:sym typeface="Calibri"/>
              </a:defRPr>
            </a:pPr>
            <a:endParaRPr/>
          </a:p>
        </p:txBody>
      </p:sp>
      <p:pic>
        <p:nvPicPr>
          <p:cNvPr id="5" name="Picture 3" descr="Picture 3">
            <a:extLst>
              <a:ext uri="{FF2B5EF4-FFF2-40B4-BE49-F238E27FC236}">
                <a16:creationId xmlns:a16="http://schemas.microsoft.com/office/drawing/2014/main" id="{D94E964D-511C-9F89-A04F-9A0CE08EA9DA}"/>
              </a:ext>
            </a:extLst>
          </p:cNvPr>
          <p:cNvPicPr>
            <a:picLocks noChangeAspect="1"/>
          </p:cNvPicPr>
          <p:nvPr/>
        </p:nvPicPr>
        <p:blipFill>
          <a:blip r:embed="rId2"/>
          <a:stretch>
            <a:fillRect/>
          </a:stretch>
        </p:blipFill>
        <p:spPr>
          <a:xfrm>
            <a:off x="1442712" y="1639837"/>
            <a:ext cx="4443413" cy="3578325"/>
          </a:xfrm>
          <a:prstGeom prst="rect">
            <a:avLst/>
          </a:prstGeom>
          <a:ln>
            <a:noFill/>
          </a:ln>
          <a:effectLst>
            <a:outerShdw blurRad="190500" algn="tl" rotWithShape="0">
              <a:srgbClr val="000000">
                <a:alpha val="70000"/>
              </a:srgbClr>
            </a:outerShdw>
          </a:effectLst>
        </p:spPr>
      </p:pic>
      <p:pic>
        <p:nvPicPr>
          <p:cNvPr id="6" name="Picture 6" descr="Picture 6">
            <a:extLst>
              <a:ext uri="{FF2B5EF4-FFF2-40B4-BE49-F238E27FC236}">
                <a16:creationId xmlns:a16="http://schemas.microsoft.com/office/drawing/2014/main" id="{3D517F00-4203-0154-B2EF-43C095512B63}"/>
              </a:ext>
            </a:extLst>
          </p:cNvPr>
          <p:cNvPicPr>
            <a:picLocks noChangeAspect="1"/>
          </p:cNvPicPr>
          <p:nvPr/>
        </p:nvPicPr>
        <p:blipFill>
          <a:blip r:embed="rId3"/>
          <a:stretch>
            <a:fillRect/>
          </a:stretch>
        </p:blipFill>
        <p:spPr>
          <a:xfrm>
            <a:off x="6600508" y="1639837"/>
            <a:ext cx="4443413" cy="3565704"/>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21D8C7B9-8FA4-78D5-479D-222CCEC3A010}"/>
              </a:ext>
            </a:extLst>
          </p:cNvPr>
          <p:cNvPicPr>
            <a:picLocks noChangeAspect="1"/>
          </p:cNvPicPr>
          <p:nvPr/>
        </p:nvPicPr>
        <p:blipFill>
          <a:blip r:embed="rId4"/>
          <a:stretch>
            <a:fillRect/>
          </a:stretch>
        </p:blipFill>
        <p:spPr>
          <a:xfrm>
            <a:off x="4967577" y="5476175"/>
            <a:ext cx="2649548" cy="9229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946144742"/>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TextBox 2"/>
          <p:cNvSpPr txBox="1"/>
          <p:nvPr/>
        </p:nvSpPr>
        <p:spPr>
          <a:xfrm>
            <a:off x="3164799" y="1796982"/>
            <a:ext cx="5862401" cy="32640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lgn="ctr">
              <a:lnSpc>
                <a:spcPct val="150000"/>
              </a:lnSpc>
              <a:defRPr sz="2800">
                <a:latin typeface="Bookman Old Style"/>
                <a:ea typeface="Bookman Old Style"/>
                <a:cs typeface="Bookman Old Style"/>
                <a:sym typeface="Bookman Old Style"/>
              </a:defRPr>
            </a:pPr>
            <a:r>
              <a:rPr lang="en-US" dirty="0">
                <a:latin typeface="Bell MT" panose="02020503060305020303" pitchFamily="18" charset="0"/>
              </a:rPr>
              <a:t>For</a:t>
            </a:r>
            <a:r>
              <a:rPr lang="en-US" b="1" dirty="0">
                <a:latin typeface="Bell MT" panose="02020503060305020303" pitchFamily="18" charset="0"/>
              </a:rPr>
              <a:t> </a:t>
            </a:r>
            <a:r>
              <a:rPr b="1" dirty="0">
                <a:latin typeface="Bell MT" panose="02020503060305020303" pitchFamily="18" charset="0"/>
              </a:rPr>
              <a:t>Twitter</a:t>
            </a:r>
            <a:r>
              <a:rPr lang="en-US" b="1" dirty="0">
                <a:latin typeface="Bell MT" panose="02020503060305020303" pitchFamily="18" charset="0"/>
              </a:rPr>
              <a:t> US Airline</a:t>
            </a:r>
            <a:r>
              <a:rPr b="1" dirty="0">
                <a:latin typeface="Bell MT" panose="02020503060305020303" pitchFamily="18" charset="0"/>
              </a:rPr>
              <a:t> </a:t>
            </a:r>
            <a:r>
              <a:rPr dirty="0">
                <a:latin typeface="Bell MT" panose="02020503060305020303" pitchFamily="18" charset="0"/>
              </a:rPr>
              <a:t>Dataset</a:t>
            </a:r>
            <a:r>
              <a:rPr lang="en-US" b="1" dirty="0">
                <a:latin typeface="Bell MT" panose="02020503060305020303" pitchFamily="18" charset="0"/>
              </a:rPr>
              <a:t>, </a:t>
            </a:r>
            <a:r>
              <a:rPr lang="en-US" dirty="0">
                <a:latin typeface="Bell MT" panose="02020503060305020303" pitchFamily="18" charset="0"/>
              </a:rPr>
              <a:t>implementing </a:t>
            </a:r>
            <a:r>
              <a:rPr lang="en-US" b="1" dirty="0">
                <a:latin typeface="Bell MT" panose="02020503060305020303" pitchFamily="18" charset="0"/>
              </a:rPr>
              <a:t>CNN-LSTM-Transformer</a:t>
            </a:r>
            <a:r>
              <a:rPr lang="en-US" dirty="0">
                <a:latin typeface="Bell MT" panose="02020503060305020303" pitchFamily="18" charset="0"/>
              </a:rPr>
              <a:t> Model with </a:t>
            </a:r>
            <a:r>
              <a:rPr lang="en-US" b="1" dirty="0" err="1">
                <a:latin typeface="Bell MT" panose="02020503060305020303" pitchFamily="18" charset="0"/>
              </a:rPr>
              <a:t>fastText</a:t>
            </a:r>
            <a:r>
              <a:rPr dirty="0">
                <a:latin typeface="Bell MT" panose="02020503060305020303" pitchFamily="18" charset="0"/>
              </a:rPr>
              <a:t> </a:t>
            </a:r>
            <a:r>
              <a:rPr lang="en-US" dirty="0">
                <a:latin typeface="Bell MT" panose="02020503060305020303" pitchFamily="18" charset="0"/>
              </a:rPr>
              <a:t>embedding gave us highest accuracy of </a:t>
            </a:r>
            <a:r>
              <a:rPr b="1" dirty="0">
                <a:latin typeface="Bell MT" panose="02020503060305020303" pitchFamily="18" charset="0"/>
              </a:rPr>
              <a:t>8</a:t>
            </a:r>
            <a:r>
              <a:rPr lang="en-US" b="1" dirty="0">
                <a:latin typeface="Bell MT" panose="02020503060305020303" pitchFamily="18" charset="0"/>
              </a:rPr>
              <a:t>3.7</a:t>
            </a:r>
            <a:r>
              <a:rPr b="1" dirty="0">
                <a:latin typeface="Bell MT" panose="02020503060305020303" pitchFamily="18" charset="0"/>
              </a:rPr>
              <a:t>%.</a:t>
            </a:r>
          </a:p>
        </p:txBody>
      </p:sp>
      <p:grpSp>
        <p:nvGrpSpPr>
          <p:cNvPr id="2" name="Google Shape;179;p10">
            <a:extLst>
              <a:ext uri="{FF2B5EF4-FFF2-40B4-BE49-F238E27FC236}">
                <a16:creationId xmlns:a16="http://schemas.microsoft.com/office/drawing/2014/main" id="{C8543685-DDAC-D5ED-6BBC-E418B6CC4F81}"/>
              </a:ext>
            </a:extLst>
          </p:cNvPr>
          <p:cNvGrpSpPr/>
          <p:nvPr/>
        </p:nvGrpSpPr>
        <p:grpSpPr>
          <a:xfrm>
            <a:off x="1243781" y="1423219"/>
            <a:ext cx="9704438" cy="4011561"/>
            <a:chOff x="610009" y="0"/>
            <a:chExt cx="7830809" cy="2546101"/>
          </a:xfrm>
        </p:grpSpPr>
        <p:sp>
          <p:nvSpPr>
            <p:cNvPr id="3" name="Google Shape;180;p10">
              <a:extLst>
                <a:ext uri="{FF2B5EF4-FFF2-40B4-BE49-F238E27FC236}">
                  <a16:creationId xmlns:a16="http://schemas.microsoft.com/office/drawing/2014/main" id="{F83BBE76-8A45-AA89-B518-D85C5DE2ECCC}"/>
                </a:ext>
              </a:extLst>
            </p:cNvPr>
            <p:cNvSpPr/>
            <p:nvPr/>
          </p:nvSpPr>
          <p:spPr>
            <a:xfrm>
              <a:off x="7710513" y="0"/>
              <a:ext cx="730305" cy="9275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935"/>
                  </a:lnTo>
                  <a:lnTo>
                    <a:pt x="20695" y="935"/>
                  </a:lnTo>
                  <a:lnTo>
                    <a:pt x="20695" y="21600"/>
                  </a:lnTo>
                  <a:lnTo>
                    <a:pt x="21600" y="21600"/>
                  </a:lnTo>
                  <a:lnTo>
                    <a:pt x="21600" y="0"/>
                  </a:lnTo>
                  <a:close/>
                </a:path>
              </a:pathLst>
            </a:custGeom>
            <a:solidFill>
              <a:schemeClr val="accent2"/>
            </a:solidFill>
            <a:ln w="9525" cap="flat">
              <a:solidFill>
                <a:schemeClr val="accent2"/>
              </a:solidFill>
              <a:prstDash val="solid"/>
              <a:round/>
            </a:ln>
            <a:effectLst/>
          </p:spPr>
          <p:txBody>
            <a:bodyPr wrap="square" lIns="45719" tIns="45719" rIns="45719" bIns="45719" numCol="1" anchor="t">
              <a:noAutofit/>
            </a:bodyPr>
            <a:lstStyle/>
            <a:p>
              <a:pPr>
                <a:defRPr sz="1100">
                  <a:latin typeface="Calibri"/>
                  <a:ea typeface="Calibri"/>
                  <a:cs typeface="Calibri"/>
                  <a:sym typeface="Calibri"/>
                </a:defRPr>
              </a:pPr>
              <a:endParaRPr/>
            </a:p>
          </p:txBody>
        </p:sp>
        <p:sp>
          <p:nvSpPr>
            <p:cNvPr id="4" name="Google Shape;181;p10">
              <a:extLst>
                <a:ext uri="{FF2B5EF4-FFF2-40B4-BE49-F238E27FC236}">
                  <a16:creationId xmlns:a16="http://schemas.microsoft.com/office/drawing/2014/main" id="{9674F86D-2939-825A-4D40-05C0AA5F2AD8}"/>
                </a:ext>
              </a:extLst>
            </p:cNvPr>
            <p:cNvSpPr/>
            <p:nvPr/>
          </p:nvSpPr>
          <p:spPr>
            <a:xfrm>
              <a:off x="610009" y="1618536"/>
              <a:ext cx="730305" cy="927565"/>
            </a:xfrm>
            <a:custGeom>
              <a:avLst/>
              <a:gdLst/>
              <a:ahLst/>
              <a:cxnLst>
                <a:cxn ang="0">
                  <a:pos x="wd2" y="hd2"/>
                </a:cxn>
                <a:cxn ang="5400000">
                  <a:pos x="wd2" y="hd2"/>
                </a:cxn>
                <a:cxn ang="10800000">
                  <a:pos x="wd2" y="hd2"/>
                </a:cxn>
                <a:cxn ang="16200000">
                  <a:pos x="wd2" y="hd2"/>
                </a:cxn>
              </a:cxnLst>
              <a:rect l="0" t="0" r="r" b="b"/>
              <a:pathLst>
                <a:path w="21600" h="21600" extrusionOk="0">
                  <a:moveTo>
                    <a:pt x="21600" y="20664"/>
                  </a:moveTo>
                  <a:lnTo>
                    <a:pt x="905" y="20664"/>
                  </a:lnTo>
                  <a:lnTo>
                    <a:pt x="905" y="0"/>
                  </a:lnTo>
                  <a:lnTo>
                    <a:pt x="0" y="0"/>
                  </a:lnTo>
                  <a:lnTo>
                    <a:pt x="0" y="21600"/>
                  </a:lnTo>
                  <a:lnTo>
                    <a:pt x="21600" y="21600"/>
                  </a:lnTo>
                  <a:lnTo>
                    <a:pt x="21600" y="20664"/>
                  </a:lnTo>
                  <a:close/>
                </a:path>
              </a:pathLst>
            </a:custGeom>
            <a:solidFill>
              <a:schemeClr val="accent2"/>
            </a:solidFill>
            <a:ln w="9525" cap="flat">
              <a:solidFill>
                <a:schemeClr val="accent2"/>
              </a:solidFill>
              <a:prstDash val="solid"/>
              <a:round/>
            </a:ln>
            <a:effectLst/>
          </p:spPr>
          <p:txBody>
            <a:bodyPr wrap="square" lIns="45719" tIns="45719" rIns="45719" bIns="45719" numCol="1" anchor="t">
              <a:noAutofit/>
            </a:bodyPr>
            <a:lstStyle/>
            <a:p>
              <a:pPr>
                <a:defRPr sz="1100">
                  <a:latin typeface="Calibri"/>
                  <a:ea typeface="Calibri"/>
                  <a:cs typeface="Calibri"/>
                  <a:sym typeface="Calibri"/>
                </a:defRPr>
              </a:pPr>
              <a:endParaRPr/>
            </a:p>
          </p:txBody>
        </p:sp>
      </p:grpSp>
    </p:spTree>
    <p:extLst>
      <p:ext uri="{BB962C8B-B14F-4D97-AF65-F5344CB8AC3E}">
        <p14:creationId xmlns:p14="http://schemas.microsoft.com/office/powerpoint/2010/main" val="3659860686"/>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TextBox 2"/>
          <p:cNvSpPr txBox="1"/>
          <p:nvPr/>
        </p:nvSpPr>
        <p:spPr>
          <a:xfrm>
            <a:off x="3272798" y="2705725"/>
            <a:ext cx="5646403" cy="14465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indent="9525" algn="ctr">
              <a:defRPr sz="4000" b="1">
                <a:solidFill>
                  <a:srgbClr val="0070C0"/>
                </a:solidFill>
                <a:latin typeface="Bookman Old Style"/>
                <a:ea typeface="Bookman Old Style"/>
                <a:cs typeface="Bookman Old Style"/>
                <a:sym typeface="Bookman Old Style"/>
              </a:defRPr>
            </a:lvl1pPr>
          </a:lstStyle>
          <a:p>
            <a:r>
              <a:rPr lang="en-US" sz="4400" dirty="0">
                <a:latin typeface="Bell MT" panose="02020503060305020303" pitchFamily="18" charset="0"/>
              </a:rPr>
              <a:t>IMDB MOVIE REVIEW DATASET</a:t>
            </a:r>
          </a:p>
        </p:txBody>
      </p:sp>
      <p:grpSp>
        <p:nvGrpSpPr>
          <p:cNvPr id="2" name="Google Shape;179;p10">
            <a:extLst>
              <a:ext uri="{FF2B5EF4-FFF2-40B4-BE49-F238E27FC236}">
                <a16:creationId xmlns:a16="http://schemas.microsoft.com/office/drawing/2014/main" id="{41E8584F-DE8F-2938-5E47-37193B0C4489}"/>
              </a:ext>
            </a:extLst>
          </p:cNvPr>
          <p:cNvGrpSpPr/>
          <p:nvPr/>
        </p:nvGrpSpPr>
        <p:grpSpPr>
          <a:xfrm>
            <a:off x="1860347" y="2002894"/>
            <a:ext cx="8471306" cy="2852211"/>
            <a:chOff x="610009" y="0"/>
            <a:chExt cx="7830809" cy="2546101"/>
          </a:xfrm>
        </p:grpSpPr>
        <p:sp>
          <p:nvSpPr>
            <p:cNvPr id="3" name="Google Shape;180;p10">
              <a:extLst>
                <a:ext uri="{FF2B5EF4-FFF2-40B4-BE49-F238E27FC236}">
                  <a16:creationId xmlns:a16="http://schemas.microsoft.com/office/drawing/2014/main" id="{98F658D4-711C-BF35-5129-2DA9AE6975BC}"/>
                </a:ext>
              </a:extLst>
            </p:cNvPr>
            <p:cNvSpPr/>
            <p:nvPr/>
          </p:nvSpPr>
          <p:spPr>
            <a:xfrm>
              <a:off x="7710513" y="0"/>
              <a:ext cx="730305" cy="9275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935"/>
                  </a:lnTo>
                  <a:lnTo>
                    <a:pt x="20695" y="935"/>
                  </a:lnTo>
                  <a:lnTo>
                    <a:pt x="20695" y="21600"/>
                  </a:lnTo>
                  <a:lnTo>
                    <a:pt x="21600" y="21600"/>
                  </a:lnTo>
                  <a:lnTo>
                    <a:pt x="21600" y="0"/>
                  </a:lnTo>
                  <a:close/>
                </a:path>
              </a:pathLst>
            </a:custGeom>
            <a:solidFill>
              <a:schemeClr val="accent2"/>
            </a:solidFill>
            <a:ln w="9525" cap="flat">
              <a:solidFill>
                <a:schemeClr val="accent2"/>
              </a:solidFill>
              <a:prstDash val="solid"/>
              <a:round/>
            </a:ln>
            <a:effectLst/>
          </p:spPr>
          <p:txBody>
            <a:bodyPr wrap="square" lIns="45719" tIns="45719" rIns="45719" bIns="45719" numCol="1" anchor="t">
              <a:noAutofit/>
            </a:bodyPr>
            <a:lstStyle/>
            <a:p>
              <a:pPr>
                <a:defRPr sz="1100">
                  <a:latin typeface="Calibri"/>
                  <a:ea typeface="Calibri"/>
                  <a:cs typeface="Calibri"/>
                  <a:sym typeface="Calibri"/>
                </a:defRPr>
              </a:pPr>
              <a:endParaRPr/>
            </a:p>
          </p:txBody>
        </p:sp>
        <p:sp>
          <p:nvSpPr>
            <p:cNvPr id="4" name="Google Shape;181;p10">
              <a:extLst>
                <a:ext uri="{FF2B5EF4-FFF2-40B4-BE49-F238E27FC236}">
                  <a16:creationId xmlns:a16="http://schemas.microsoft.com/office/drawing/2014/main" id="{3C3B65C7-B234-DF12-72C1-4EE82C963D51}"/>
                </a:ext>
              </a:extLst>
            </p:cNvPr>
            <p:cNvSpPr/>
            <p:nvPr/>
          </p:nvSpPr>
          <p:spPr>
            <a:xfrm>
              <a:off x="610009" y="1618536"/>
              <a:ext cx="730305" cy="927565"/>
            </a:xfrm>
            <a:custGeom>
              <a:avLst/>
              <a:gdLst/>
              <a:ahLst/>
              <a:cxnLst>
                <a:cxn ang="0">
                  <a:pos x="wd2" y="hd2"/>
                </a:cxn>
                <a:cxn ang="5400000">
                  <a:pos x="wd2" y="hd2"/>
                </a:cxn>
                <a:cxn ang="10800000">
                  <a:pos x="wd2" y="hd2"/>
                </a:cxn>
                <a:cxn ang="16200000">
                  <a:pos x="wd2" y="hd2"/>
                </a:cxn>
              </a:cxnLst>
              <a:rect l="0" t="0" r="r" b="b"/>
              <a:pathLst>
                <a:path w="21600" h="21600" extrusionOk="0">
                  <a:moveTo>
                    <a:pt x="21600" y="20664"/>
                  </a:moveTo>
                  <a:lnTo>
                    <a:pt x="905" y="20664"/>
                  </a:lnTo>
                  <a:lnTo>
                    <a:pt x="905" y="0"/>
                  </a:lnTo>
                  <a:lnTo>
                    <a:pt x="0" y="0"/>
                  </a:lnTo>
                  <a:lnTo>
                    <a:pt x="0" y="21600"/>
                  </a:lnTo>
                  <a:lnTo>
                    <a:pt x="21600" y="21600"/>
                  </a:lnTo>
                  <a:lnTo>
                    <a:pt x="21600" y="20664"/>
                  </a:lnTo>
                  <a:close/>
                </a:path>
              </a:pathLst>
            </a:custGeom>
            <a:solidFill>
              <a:schemeClr val="accent2"/>
            </a:solidFill>
            <a:ln w="9525" cap="flat">
              <a:solidFill>
                <a:schemeClr val="accent2"/>
              </a:solidFill>
              <a:prstDash val="solid"/>
              <a:round/>
            </a:ln>
            <a:effectLst/>
          </p:spPr>
          <p:txBody>
            <a:bodyPr wrap="square" lIns="45719" tIns="45719" rIns="45719" bIns="45719" numCol="1" anchor="t">
              <a:noAutofit/>
            </a:bodyPr>
            <a:lstStyle/>
            <a:p>
              <a:pPr>
                <a:defRPr sz="1100">
                  <a:latin typeface="Calibri"/>
                  <a:ea typeface="Calibri"/>
                  <a:cs typeface="Calibri"/>
                  <a:sym typeface="Calibri"/>
                </a:defRPr>
              </a:pPr>
              <a:endParaRPr/>
            </a:p>
          </p:txBody>
        </p:sp>
      </p:grpSp>
    </p:spTree>
    <p:extLst>
      <p:ext uri="{BB962C8B-B14F-4D97-AF65-F5344CB8AC3E}">
        <p14:creationId xmlns:p14="http://schemas.microsoft.com/office/powerpoint/2010/main" val="2382958087"/>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TextBox 1"/>
          <p:cNvSpPr txBox="1"/>
          <p:nvPr/>
        </p:nvSpPr>
        <p:spPr>
          <a:xfrm>
            <a:off x="9507837" y="4784883"/>
            <a:ext cx="1334194"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900"/>
            </a:lvl1pPr>
          </a:lstStyle>
          <a:p>
            <a:pPr algn="ctr"/>
            <a:r>
              <a:rPr sz="1400" dirty="0">
                <a:latin typeface="Bell MT" panose="02020503060305020303" pitchFamily="18" charset="77"/>
              </a:rPr>
              <a:t>Word2</a:t>
            </a:r>
            <a:r>
              <a:rPr lang="en-US" sz="1400" dirty="0">
                <a:latin typeface="Bell MT" panose="02020503060305020303" pitchFamily="18" charset="77"/>
              </a:rPr>
              <a:t>V</a:t>
            </a:r>
            <a:r>
              <a:rPr sz="1400" dirty="0">
                <a:latin typeface="Bell MT" panose="02020503060305020303" pitchFamily="18" charset="77"/>
              </a:rPr>
              <a:t>ec</a:t>
            </a:r>
          </a:p>
        </p:txBody>
      </p:sp>
      <p:sp>
        <p:nvSpPr>
          <p:cNvPr id="412" name="TextBox 4"/>
          <p:cNvSpPr txBox="1"/>
          <p:nvPr/>
        </p:nvSpPr>
        <p:spPr>
          <a:xfrm>
            <a:off x="1412617" y="4873842"/>
            <a:ext cx="1334194"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900"/>
            </a:lvl1pPr>
          </a:lstStyle>
          <a:p>
            <a:pPr algn="ctr"/>
            <a:r>
              <a:rPr lang="en-US" sz="1400" dirty="0">
                <a:latin typeface="Bell MT" panose="02020503060305020303" pitchFamily="18" charset="77"/>
              </a:rPr>
              <a:t>f</a:t>
            </a:r>
            <a:r>
              <a:rPr sz="1400" dirty="0">
                <a:latin typeface="Bell MT" panose="02020503060305020303" pitchFamily="18" charset="77"/>
              </a:rPr>
              <a:t>ast</a:t>
            </a:r>
            <a:r>
              <a:rPr lang="en-US" sz="1400" dirty="0">
                <a:latin typeface="Bell MT" panose="02020503060305020303" pitchFamily="18" charset="77"/>
              </a:rPr>
              <a:t>T</a:t>
            </a:r>
            <a:r>
              <a:rPr sz="1400" dirty="0">
                <a:latin typeface="Bell MT" panose="02020503060305020303" pitchFamily="18" charset="77"/>
              </a:rPr>
              <a:t>ext</a:t>
            </a:r>
          </a:p>
        </p:txBody>
      </p:sp>
      <p:sp>
        <p:nvSpPr>
          <p:cNvPr id="413" name="TextBox 6"/>
          <p:cNvSpPr txBox="1"/>
          <p:nvPr/>
        </p:nvSpPr>
        <p:spPr>
          <a:xfrm>
            <a:off x="5221468" y="4814877"/>
            <a:ext cx="2248787"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900"/>
            </a:lvl1pPr>
          </a:lstStyle>
          <a:p>
            <a:pPr algn="ctr"/>
            <a:r>
              <a:rPr sz="1400" dirty="0" err="1">
                <a:latin typeface="Bell MT" panose="02020503060305020303" pitchFamily="18" charset="77"/>
              </a:rPr>
              <a:t>Keras</a:t>
            </a:r>
            <a:r>
              <a:rPr sz="1400" dirty="0">
                <a:latin typeface="Bell MT" panose="02020503060305020303" pitchFamily="18" charset="77"/>
              </a:rPr>
              <a:t> Embedding Layer</a:t>
            </a:r>
          </a:p>
        </p:txBody>
      </p:sp>
      <p:sp>
        <p:nvSpPr>
          <p:cNvPr id="414" name="TextBox 12"/>
          <p:cNvSpPr txBox="1"/>
          <p:nvPr/>
        </p:nvSpPr>
        <p:spPr>
          <a:xfrm>
            <a:off x="2350214" y="5274221"/>
            <a:ext cx="7372090" cy="7981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285750" indent="-285750" algn="just">
              <a:lnSpc>
                <a:spcPct val="150000"/>
              </a:lnSpc>
              <a:buClr>
                <a:srgbClr val="000000"/>
              </a:buClr>
              <a:buSzPts val="1600"/>
              <a:buFont typeface="Arial"/>
              <a:buChar char="•"/>
              <a:defRPr sz="1600">
                <a:latin typeface="Bookman Old Style"/>
                <a:ea typeface="Bookman Old Style"/>
                <a:cs typeface="Bookman Old Style"/>
                <a:sym typeface="Bookman Old Style"/>
              </a:defRPr>
            </a:pPr>
            <a:r>
              <a:rPr dirty="0">
                <a:latin typeface="Bell MT" panose="02020503060305020303" pitchFamily="18" charset="0"/>
              </a:rPr>
              <a:t>The summary shows that we have used three different embeddings.</a:t>
            </a:r>
          </a:p>
          <a:p>
            <a:pPr marL="285750" indent="-285750" algn="just">
              <a:lnSpc>
                <a:spcPct val="150000"/>
              </a:lnSpc>
              <a:buClr>
                <a:srgbClr val="000000"/>
              </a:buClr>
              <a:buSzPts val="1600"/>
              <a:buFont typeface="Arial"/>
              <a:buChar char="•"/>
              <a:defRPr sz="1600">
                <a:latin typeface="Bookman Old Style"/>
                <a:ea typeface="Bookman Old Style"/>
                <a:cs typeface="Bookman Old Style"/>
                <a:sym typeface="Bookman Old Style"/>
              </a:defRPr>
            </a:pPr>
            <a:r>
              <a:rPr dirty="0">
                <a:latin typeface="Bell MT" panose="02020503060305020303" pitchFamily="18" charset="0"/>
              </a:rPr>
              <a:t>In each embedding we used different layers to get the highest accuracy possible.</a:t>
            </a:r>
          </a:p>
        </p:txBody>
      </p:sp>
      <p:sp>
        <p:nvSpPr>
          <p:cNvPr id="10" name="Google Shape;107;p3">
            <a:extLst>
              <a:ext uri="{FF2B5EF4-FFF2-40B4-BE49-F238E27FC236}">
                <a16:creationId xmlns:a16="http://schemas.microsoft.com/office/drawing/2014/main" id="{B4A23073-A52F-86BC-78F1-5B84AEDB687B}"/>
              </a:ext>
            </a:extLst>
          </p:cNvPr>
          <p:cNvSpPr txBox="1"/>
          <p:nvPr/>
        </p:nvSpPr>
        <p:spPr>
          <a:xfrm>
            <a:off x="312754" y="367494"/>
            <a:ext cx="11424744" cy="6155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9525" algn="ctr">
              <a:defRPr sz="4000" b="1">
                <a:solidFill>
                  <a:srgbClr val="0070C0"/>
                </a:solidFill>
                <a:latin typeface="Bookman Old Style"/>
                <a:ea typeface="Bookman Old Style"/>
                <a:cs typeface="Bookman Old Style"/>
                <a:sym typeface="Bookman Old Style"/>
              </a:defRPr>
            </a:lvl1pPr>
          </a:lstStyle>
          <a:p>
            <a:r>
              <a:rPr lang="en-US" dirty="0">
                <a:latin typeface="Bell MT" panose="02020503060305020303" pitchFamily="18" charset="77"/>
              </a:rPr>
              <a:t>SUMMARY OF MODELS</a:t>
            </a:r>
          </a:p>
        </p:txBody>
      </p:sp>
      <p:sp>
        <p:nvSpPr>
          <p:cNvPr id="11" name="Google Shape;108;p3">
            <a:extLst>
              <a:ext uri="{FF2B5EF4-FFF2-40B4-BE49-F238E27FC236}">
                <a16:creationId xmlns:a16="http://schemas.microsoft.com/office/drawing/2014/main" id="{A4EF1523-B2F5-7D69-76F4-4026D41775CC}"/>
              </a:ext>
            </a:extLst>
          </p:cNvPr>
          <p:cNvSpPr/>
          <p:nvPr/>
        </p:nvSpPr>
        <p:spPr>
          <a:xfrm rot="10800000" flipH="1">
            <a:off x="2350214" y="1080963"/>
            <a:ext cx="7491572" cy="457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3600"/>
                </a:lnTo>
                <a:lnTo>
                  <a:pt x="21600" y="0"/>
                </a:lnTo>
                <a:lnTo>
                  <a:pt x="21600" y="18000"/>
                </a:lnTo>
                <a:lnTo>
                  <a:pt x="0" y="21600"/>
                </a:lnTo>
                <a:close/>
              </a:path>
            </a:pathLst>
          </a:custGeom>
          <a:solidFill>
            <a:schemeClr val="accent2"/>
          </a:solidFill>
          <a:ln>
            <a:solidFill>
              <a:schemeClr val="accent2"/>
            </a:solidFill>
          </a:ln>
        </p:spPr>
        <p:txBody>
          <a:bodyPr lIns="45719" rIns="45719"/>
          <a:lstStyle/>
          <a:p>
            <a:pPr>
              <a:defRPr sz="1300">
                <a:solidFill>
                  <a:srgbClr val="BE343A"/>
                </a:solidFill>
                <a:latin typeface="Calibri"/>
                <a:ea typeface="Calibri"/>
                <a:cs typeface="Calibri"/>
                <a:sym typeface="Calibri"/>
              </a:defRPr>
            </a:pPr>
            <a:endParaRPr/>
          </a:p>
        </p:txBody>
      </p:sp>
      <p:pic>
        <p:nvPicPr>
          <p:cNvPr id="3" name="Picture 2" descr="A screenshot of a computer code&#10;&#10;Description automatically generated">
            <a:extLst>
              <a:ext uri="{FF2B5EF4-FFF2-40B4-BE49-F238E27FC236}">
                <a16:creationId xmlns:a16="http://schemas.microsoft.com/office/drawing/2014/main" id="{1EC4EC2E-EC11-4779-36BB-4B99C93EB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85666" y="1411412"/>
            <a:ext cx="3568701" cy="3215627"/>
          </a:xfrm>
          <a:prstGeom prst="rect">
            <a:avLst/>
          </a:prstGeom>
          <a:ln>
            <a:noFill/>
          </a:ln>
          <a:effectLst>
            <a:outerShdw blurRad="190500" algn="tl" rotWithShape="0">
              <a:srgbClr val="000000">
                <a:alpha val="70000"/>
              </a:srgbClr>
            </a:outerShdw>
          </a:effectLst>
        </p:spPr>
      </p:pic>
      <p:pic>
        <p:nvPicPr>
          <p:cNvPr id="6" name="Picture 5" descr="A screenshot of a computer program&#10;&#10;Description automatically generated">
            <a:extLst>
              <a:ext uri="{FF2B5EF4-FFF2-40B4-BE49-F238E27FC236}">
                <a16:creationId xmlns:a16="http://schemas.microsoft.com/office/drawing/2014/main" id="{55F903E0-3604-E620-C8BC-487F8EFF3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709" y="1348141"/>
            <a:ext cx="3672485" cy="3292266"/>
          </a:xfrm>
          <a:prstGeom prst="rect">
            <a:avLst/>
          </a:prstGeom>
          <a:ln>
            <a:noFill/>
          </a:ln>
          <a:effectLst>
            <a:outerShdw blurRad="190500" algn="tl" rotWithShape="0">
              <a:srgbClr val="000000">
                <a:alpha val="70000"/>
              </a:srgbClr>
            </a:outerShdw>
          </a:effectLst>
        </p:spPr>
      </p:pic>
      <p:pic>
        <p:nvPicPr>
          <p:cNvPr id="9" name="Picture 8" descr="A screenshot of a computer program&#10;&#10;Description automatically generated">
            <a:extLst>
              <a:ext uri="{FF2B5EF4-FFF2-40B4-BE49-F238E27FC236}">
                <a16:creationId xmlns:a16="http://schemas.microsoft.com/office/drawing/2014/main" id="{90F6B11B-44C0-01DA-CFC9-205A611BB9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1752" y="1348141"/>
            <a:ext cx="3672485" cy="334414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93886424"/>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07;p3">
            <a:extLst>
              <a:ext uri="{FF2B5EF4-FFF2-40B4-BE49-F238E27FC236}">
                <a16:creationId xmlns:a16="http://schemas.microsoft.com/office/drawing/2014/main" id="{B4A23073-A52F-86BC-78F1-5B84AEDB687B}"/>
              </a:ext>
            </a:extLst>
          </p:cNvPr>
          <p:cNvSpPr txBox="1"/>
          <p:nvPr/>
        </p:nvSpPr>
        <p:spPr>
          <a:xfrm>
            <a:off x="1425649" y="173580"/>
            <a:ext cx="9340701" cy="12311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indent="9525" algn="ctr">
              <a:defRPr sz="4000" b="1">
                <a:solidFill>
                  <a:srgbClr val="0070C0"/>
                </a:solidFill>
                <a:latin typeface="Bookman Old Style"/>
                <a:ea typeface="Bookman Old Style"/>
                <a:cs typeface="Bookman Old Style"/>
                <a:sym typeface="Bookman Old Style"/>
              </a:defRPr>
            </a:lvl1pPr>
          </a:lstStyle>
          <a:p>
            <a:r>
              <a:rPr lang="en-US" dirty="0">
                <a:latin typeface="Bell MT" panose="02020503060305020303" pitchFamily="18" charset="0"/>
              </a:rPr>
              <a:t>RESULTS – IMDB DATASET FASTTEXT EMBEDDING</a:t>
            </a:r>
          </a:p>
        </p:txBody>
      </p:sp>
      <p:sp>
        <p:nvSpPr>
          <p:cNvPr id="11" name="Google Shape;108;p3">
            <a:extLst>
              <a:ext uri="{FF2B5EF4-FFF2-40B4-BE49-F238E27FC236}">
                <a16:creationId xmlns:a16="http://schemas.microsoft.com/office/drawing/2014/main" id="{A4EF1523-B2F5-7D69-76F4-4026D41775CC}"/>
              </a:ext>
            </a:extLst>
          </p:cNvPr>
          <p:cNvSpPr/>
          <p:nvPr/>
        </p:nvSpPr>
        <p:spPr>
          <a:xfrm rot="10800000" flipH="1">
            <a:off x="2140339" y="1381826"/>
            <a:ext cx="7491572" cy="457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3600"/>
                </a:lnTo>
                <a:lnTo>
                  <a:pt x="21600" y="0"/>
                </a:lnTo>
                <a:lnTo>
                  <a:pt x="21600" y="18000"/>
                </a:lnTo>
                <a:lnTo>
                  <a:pt x="0" y="21600"/>
                </a:lnTo>
                <a:close/>
              </a:path>
            </a:pathLst>
          </a:custGeom>
          <a:solidFill>
            <a:schemeClr val="accent2"/>
          </a:solidFill>
          <a:ln>
            <a:solidFill>
              <a:schemeClr val="accent2"/>
            </a:solidFill>
          </a:ln>
        </p:spPr>
        <p:txBody>
          <a:bodyPr lIns="45719" rIns="45719"/>
          <a:lstStyle/>
          <a:p>
            <a:pPr>
              <a:defRPr sz="1300">
                <a:solidFill>
                  <a:srgbClr val="BE343A"/>
                </a:solidFill>
                <a:latin typeface="Calibri"/>
                <a:ea typeface="Calibri"/>
                <a:cs typeface="Calibri"/>
                <a:sym typeface="Calibri"/>
              </a:defRPr>
            </a:pPr>
            <a:endParaRPr/>
          </a:p>
        </p:txBody>
      </p:sp>
      <p:pic>
        <p:nvPicPr>
          <p:cNvPr id="5" name="Picture 4">
            <a:extLst>
              <a:ext uri="{FF2B5EF4-FFF2-40B4-BE49-F238E27FC236}">
                <a16:creationId xmlns:a16="http://schemas.microsoft.com/office/drawing/2014/main" id="{5513B9BD-FCDF-409A-62F3-F2588DD29888}"/>
              </a:ext>
            </a:extLst>
          </p:cNvPr>
          <p:cNvPicPr>
            <a:picLocks noChangeAspect="1"/>
          </p:cNvPicPr>
          <p:nvPr/>
        </p:nvPicPr>
        <p:blipFill>
          <a:blip r:embed="rId2"/>
          <a:stretch>
            <a:fillRect/>
          </a:stretch>
        </p:blipFill>
        <p:spPr>
          <a:xfrm>
            <a:off x="1312753" y="1719660"/>
            <a:ext cx="4309015" cy="3454839"/>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D5EB9E26-E7F7-FE84-F786-308EC1ED455E}"/>
              </a:ext>
            </a:extLst>
          </p:cNvPr>
          <p:cNvPicPr>
            <a:picLocks noChangeAspect="1"/>
          </p:cNvPicPr>
          <p:nvPr/>
        </p:nvPicPr>
        <p:blipFill>
          <a:blip r:embed="rId3"/>
          <a:stretch>
            <a:fillRect/>
          </a:stretch>
        </p:blipFill>
        <p:spPr>
          <a:xfrm>
            <a:off x="6099815" y="1719661"/>
            <a:ext cx="4415786" cy="3454838"/>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24A8BC41-FAFD-A0D4-537B-80F1DD36C039}"/>
              </a:ext>
            </a:extLst>
          </p:cNvPr>
          <p:cNvPicPr>
            <a:picLocks noChangeAspect="1"/>
          </p:cNvPicPr>
          <p:nvPr/>
        </p:nvPicPr>
        <p:blipFill>
          <a:blip r:embed="rId4"/>
          <a:stretch>
            <a:fillRect/>
          </a:stretch>
        </p:blipFill>
        <p:spPr>
          <a:xfrm>
            <a:off x="4606645" y="5476175"/>
            <a:ext cx="2628017" cy="86545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863203983"/>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07;p3">
            <a:extLst>
              <a:ext uri="{FF2B5EF4-FFF2-40B4-BE49-F238E27FC236}">
                <a16:creationId xmlns:a16="http://schemas.microsoft.com/office/drawing/2014/main" id="{B4A23073-A52F-86BC-78F1-5B84AEDB687B}"/>
              </a:ext>
            </a:extLst>
          </p:cNvPr>
          <p:cNvSpPr txBox="1"/>
          <p:nvPr/>
        </p:nvSpPr>
        <p:spPr>
          <a:xfrm>
            <a:off x="1971647" y="173580"/>
            <a:ext cx="8248705" cy="12311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indent="9525" algn="ctr">
              <a:defRPr sz="4000" b="1">
                <a:solidFill>
                  <a:srgbClr val="0070C0"/>
                </a:solidFill>
                <a:latin typeface="Bookman Old Style"/>
                <a:ea typeface="Bookman Old Style"/>
                <a:cs typeface="Bookman Old Style"/>
                <a:sym typeface="Bookman Old Style"/>
              </a:defRPr>
            </a:lvl1pPr>
          </a:lstStyle>
          <a:p>
            <a:r>
              <a:rPr lang="en-US" dirty="0">
                <a:latin typeface="Bell MT" panose="02020503060305020303" pitchFamily="18" charset="0"/>
              </a:rPr>
              <a:t>RESULTS – IMDB DATASET KERAS EMBEDDING</a:t>
            </a:r>
          </a:p>
        </p:txBody>
      </p:sp>
      <p:sp>
        <p:nvSpPr>
          <p:cNvPr id="11" name="Google Shape;108;p3">
            <a:extLst>
              <a:ext uri="{FF2B5EF4-FFF2-40B4-BE49-F238E27FC236}">
                <a16:creationId xmlns:a16="http://schemas.microsoft.com/office/drawing/2014/main" id="{A4EF1523-B2F5-7D69-76F4-4026D41775CC}"/>
              </a:ext>
            </a:extLst>
          </p:cNvPr>
          <p:cNvSpPr/>
          <p:nvPr/>
        </p:nvSpPr>
        <p:spPr>
          <a:xfrm rot="10800000" flipH="1">
            <a:off x="2140339" y="1381826"/>
            <a:ext cx="7491572" cy="457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3600"/>
                </a:lnTo>
                <a:lnTo>
                  <a:pt x="21600" y="0"/>
                </a:lnTo>
                <a:lnTo>
                  <a:pt x="21600" y="18000"/>
                </a:lnTo>
                <a:lnTo>
                  <a:pt x="0" y="21600"/>
                </a:lnTo>
                <a:close/>
              </a:path>
            </a:pathLst>
          </a:custGeom>
          <a:solidFill>
            <a:schemeClr val="accent2"/>
          </a:solidFill>
          <a:ln>
            <a:solidFill>
              <a:schemeClr val="accent2"/>
            </a:solidFill>
          </a:ln>
        </p:spPr>
        <p:txBody>
          <a:bodyPr lIns="45719" rIns="45719"/>
          <a:lstStyle/>
          <a:p>
            <a:pPr>
              <a:defRPr sz="1300">
                <a:solidFill>
                  <a:srgbClr val="BE343A"/>
                </a:solidFill>
                <a:latin typeface="Calibri"/>
                <a:ea typeface="Calibri"/>
                <a:cs typeface="Calibri"/>
                <a:sym typeface="Calibri"/>
              </a:defRPr>
            </a:pPr>
            <a:endParaRPr/>
          </a:p>
        </p:txBody>
      </p:sp>
      <p:pic>
        <p:nvPicPr>
          <p:cNvPr id="7" name="Picture 6" descr="A graph with lines and numbers&#10;&#10;Description automatically generated">
            <a:extLst>
              <a:ext uri="{FF2B5EF4-FFF2-40B4-BE49-F238E27FC236}">
                <a16:creationId xmlns:a16="http://schemas.microsoft.com/office/drawing/2014/main" id="{8F2E1E74-5F0C-7F49-E770-F37FAB6748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4238" y="1843009"/>
            <a:ext cx="4681761" cy="3539868"/>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1B104673-586B-CC7B-A530-E7AE57D20991}"/>
              </a:ext>
            </a:extLst>
          </p:cNvPr>
          <p:cNvPicPr>
            <a:picLocks noChangeAspect="1"/>
          </p:cNvPicPr>
          <p:nvPr/>
        </p:nvPicPr>
        <p:blipFill>
          <a:blip r:embed="rId3"/>
          <a:stretch>
            <a:fillRect/>
          </a:stretch>
        </p:blipFill>
        <p:spPr>
          <a:xfrm>
            <a:off x="6922924" y="1843010"/>
            <a:ext cx="4411220" cy="3539868"/>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2017CB2C-CC0F-A78A-7438-CEE0C2255EC8}"/>
              </a:ext>
            </a:extLst>
          </p:cNvPr>
          <p:cNvPicPr>
            <a:picLocks noChangeAspect="1"/>
          </p:cNvPicPr>
          <p:nvPr/>
        </p:nvPicPr>
        <p:blipFill>
          <a:blip r:embed="rId4"/>
          <a:stretch>
            <a:fillRect/>
          </a:stretch>
        </p:blipFill>
        <p:spPr>
          <a:xfrm>
            <a:off x="5323057" y="5598909"/>
            <a:ext cx="2552859" cy="9117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272737141"/>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07;p3">
            <a:extLst>
              <a:ext uri="{FF2B5EF4-FFF2-40B4-BE49-F238E27FC236}">
                <a16:creationId xmlns:a16="http://schemas.microsoft.com/office/drawing/2014/main" id="{B4A23073-A52F-86BC-78F1-5B84AEDB687B}"/>
              </a:ext>
            </a:extLst>
          </p:cNvPr>
          <p:cNvSpPr txBox="1"/>
          <p:nvPr/>
        </p:nvSpPr>
        <p:spPr>
          <a:xfrm>
            <a:off x="1971647" y="173580"/>
            <a:ext cx="8248705" cy="12311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indent="9525" algn="ctr">
              <a:defRPr sz="4000" b="1">
                <a:solidFill>
                  <a:srgbClr val="0070C0"/>
                </a:solidFill>
                <a:latin typeface="Bookman Old Style"/>
                <a:ea typeface="Bookman Old Style"/>
                <a:cs typeface="Bookman Old Style"/>
                <a:sym typeface="Bookman Old Style"/>
              </a:defRPr>
            </a:lvl1pPr>
          </a:lstStyle>
          <a:p>
            <a:r>
              <a:rPr lang="en-US" dirty="0">
                <a:latin typeface="Bell MT" panose="02020503060305020303" pitchFamily="18" charset="0"/>
              </a:rPr>
              <a:t>RESULTS – IMDB DATASET WORD2VEC EMBEDDING</a:t>
            </a:r>
          </a:p>
        </p:txBody>
      </p:sp>
      <p:sp>
        <p:nvSpPr>
          <p:cNvPr id="11" name="Google Shape;108;p3">
            <a:extLst>
              <a:ext uri="{FF2B5EF4-FFF2-40B4-BE49-F238E27FC236}">
                <a16:creationId xmlns:a16="http://schemas.microsoft.com/office/drawing/2014/main" id="{A4EF1523-B2F5-7D69-76F4-4026D41775CC}"/>
              </a:ext>
            </a:extLst>
          </p:cNvPr>
          <p:cNvSpPr/>
          <p:nvPr/>
        </p:nvSpPr>
        <p:spPr>
          <a:xfrm rot="10800000" flipH="1">
            <a:off x="2140339" y="1381826"/>
            <a:ext cx="7491572" cy="457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3600"/>
                </a:lnTo>
                <a:lnTo>
                  <a:pt x="21600" y="0"/>
                </a:lnTo>
                <a:lnTo>
                  <a:pt x="21600" y="18000"/>
                </a:lnTo>
                <a:lnTo>
                  <a:pt x="0" y="21600"/>
                </a:lnTo>
                <a:close/>
              </a:path>
            </a:pathLst>
          </a:custGeom>
          <a:solidFill>
            <a:schemeClr val="accent2"/>
          </a:solidFill>
          <a:ln>
            <a:solidFill>
              <a:schemeClr val="accent2"/>
            </a:solidFill>
          </a:ln>
        </p:spPr>
        <p:txBody>
          <a:bodyPr lIns="45719" rIns="45719"/>
          <a:lstStyle/>
          <a:p>
            <a:pPr>
              <a:defRPr sz="1300">
                <a:solidFill>
                  <a:srgbClr val="BE343A"/>
                </a:solidFill>
                <a:latin typeface="Calibri"/>
                <a:ea typeface="Calibri"/>
                <a:cs typeface="Calibri"/>
                <a:sym typeface="Calibri"/>
              </a:defRPr>
            </a:pPr>
            <a:endParaRPr/>
          </a:p>
        </p:txBody>
      </p:sp>
      <p:pic>
        <p:nvPicPr>
          <p:cNvPr id="5" name="Picture 4">
            <a:extLst>
              <a:ext uri="{FF2B5EF4-FFF2-40B4-BE49-F238E27FC236}">
                <a16:creationId xmlns:a16="http://schemas.microsoft.com/office/drawing/2014/main" id="{08674CD8-BB30-4EAB-7A4B-66969D551BB0}"/>
              </a:ext>
            </a:extLst>
          </p:cNvPr>
          <p:cNvPicPr>
            <a:picLocks noChangeAspect="1"/>
          </p:cNvPicPr>
          <p:nvPr/>
        </p:nvPicPr>
        <p:blipFill>
          <a:blip r:embed="rId2"/>
          <a:stretch>
            <a:fillRect/>
          </a:stretch>
        </p:blipFill>
        <p:spPr>
          <a:xfrm>
            <a:off x="1428459" y="1800338"/>
            <a:ext cx="4327296" cy="3484813"/>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E3B34F0E-85F2-7B1C-A16D-C4C2263F4509}"/>
              </a:ext>
            </a:extLst>
          </p:cNvPr>
          <p:cNvPicPr>
            <a:picLocks noChangeAspect="1"/>
          </p:cNvPicPr>
          <p:nvPr/>
        </p:nvPicPr>
        <p:blipFill>
          <a:blip r:embed="rId3"/>
          <a:stretch>
            <a:fillRect/>
          </a:stretch>
        </p:blipFill>
        <p:spPr>
          <a:xfrm>
            <a:off x="6694098" y="1846061"/>
            <a:ext cx="4342613" cy="3484813"/>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3A5B6740-766E-3AD9-0C58-51BB848BDD76}"/>
              </a:ext>
            </a:extLst>
          </p:cNvPr>
          <p:cNvPicPr>
            <a:picLocks noChangeAspect="1"/>
          </p:cNvPicPr>
          <p:nvPr/>
        </p:nvPicPr>
        <p:blipFill>
          <a:blip r:embed="rId4"/>
          <a:stretch>
            <a:fillRect/>
          </a:stretch>
        </p:blipFill>
        <p:spPr>
          <a:xfrm>
            <a:off x="4979436" y="5561512"/>
            <a:ext cx="2594556" cy="8615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47365652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TextBox 2"/>
          <p:cNvSpPr txBox="1"/>
          <p:nvPr/>
        </p:nvSpPr>
        <p:spPr>
          <a:xfrm>
            <a:off x="2413363" y="2705725"/>
            <a:ext cx="7365274" cy="14465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indent="9525" algn="ctr">
              <a:defRPr sz="4000" b="1">
                <a:solidFill>
                  <a:srgbClr val="0070C0"/>
                </a:solidFill>
                <a:latin typeface="Bookman Old Style"/>
                <a:ea typeface="Bookman Old Style"/>
                <a:cs typeface="Bookman Old Style"/>
                <a:sym typeface="Bookman Old Style"/>
              </a:defRPr>
            </a:lvl1pPr>
          </a:lstStyle>
          <a:p>
            <a:r>
              <a:rPr lang="en-US" sz="4400" dirty="0">
                <a:latin typeface="Bell MT" panose="02020503060305020303" pitchFamily="18" charset="77"/>
              </a:rPr>
              <a:t>EXPLORATORY DATA ANALYSIS</a:t>
            </a:r>
          </a:p>
        </p:txBody>
      </p:sp>
      <p:grpSp>
        <p:nvGrpSpPr>
          <p:cNvPr id="2" name="Google Shape;179;p10">
            <a:extLst>
              <a:ext uri="{FF2B5EF4-FFF2-40B4-BE49-F238E27FC236}">
                <a16:creationId xmlns:a16="http://schemas.microsoft.com/office/drawing/2014/main" id="{54AA96A8-A372-3643-B2EF-AD5F0DDAC8FB}"/>
              </a:ext>
            </a:extLst>
          </p:cNvPr>
          <p:cNvGrpSpPr/>
          <p:nvPr/>
        </p:nvGrpSpPr>
        <p:grpSpPr>
          <a:xfrm>
            <a:off x="1860347" y="2002894"/>
            <a:ext cx="8471306" cy="2852211"/>
            <a:chOff x="610009" y="0"/>
            <a:chExt cx="7830809" cy="2546101"/>
          </a:xfrm>
        </p:grpSpPr>
        <p:sp>
          <p:nvSpPr>
            <p:cNvPr id="3" name="Google Shape;180;p10">
              <a:extLst>
                <a:ext uri="{FF2B5EF4-FFF2-40B4-BE49-F238E27FC236}">
                  <a16:creationId xmlns:a16="http://schemas.microsoft.com/office/drawing/2014/main" id="{84279D52-D2A6-B05F-9331-21A4715D5A30}"/>
                </a:ext>
              </a:extLst>
            </p:cNvPr>
            <p:cNvSpPr/>
            <p:nvPr/>
          </p:nvSpPr>
          <p:spPr>
            <a:xfrm>
              <a:off x="7710513" y="0"/>
              <a:ext cx="730305" cy="9275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935"/>
                  </a:lnTo>
                  <a:lnTo>
                    <a:pt x="20695" y="935"/>
                  </a:lnTo>
                  <a:lnTo>
                    <a:pt x="20695" y="21600"/>
                  </a:lnTo>
                  <a:lnTo>
                    <a:pt x="21600" y="21600"/>
                  </a:lnTo>
                  <a:lnTo>
                    <a:pt x="21600" y="0"/>
                  </a:lnTo>
                  <a:close/>
                </a:path>
              </a:pathLst>
            </a:custGeom>
            <a:solidFill>
              <a:schemeClr val="accent2"/>
            </a:solidFill>
            <a:ln w="9525" cap="flat">
              <a:solidFill>
                <a:schemeClr val="accent2"/>
              </a:solidFill>
              <a:prstDash val="solid"/>
              <a:round/>
            </a:ln>
            <a:effectLst/>
          </p:spPr>
          <p:txBody>
            <a:bodyPr wrap="square" lIns="45719" tIns="45719" rIns="45719" bIns="45719" numCol="1" anchor="t">
              <a:noAutofit/>
            </a:bodyPr>
            <a:lstStyle/>
            <a:p>
              <a:pPr>
                <a:defRPr sz="1100">
                  <a:latin typeface="Calibri"/>
                  <a:ea typeface="Calibri"/>
                  <a:cs typeface="Calibri"/>
                  <a:sym typeface="Calibri"/>
                </a:defRPr>
              </a:pPr>
              <a:endParaRPr/>
            </a:p>
          </p:txBody>
        </p:sp>
        <p:sp>
          <p:nvSpPr>
            <p:cNvPr id="4" name="Google Shape;181;p10">
              <a:extLst>
                <a:ext uri="{FF2B5EF4-FFF2-40B4-BE49-F238E27FC236}">
                  <a16:creationId xmlns:a16="http://schemas.microsoft.com/office/drawing/2014/main" id="{22B56DC1-9968-2498-397A-D91C9888E356}"/>
                </a:ext>
              </a:extLst>
            </p:cNvPr>
            <p:cNvSpPr/>
            <p:nvPr/>
          </p:nvSpPr>
          <p:spPr>
            <a:xfrm>
              <a:off x="610009" y="1618536"/>
              <a:ext cx="730305" cy="927565"/>
            </a:xfrm>
            <a:custGeom>
              <a:avLst/>
              <a:gdLst/>
              <a:ahLst/>
              <a:cxnLst>
                <a:cxn ang="0">
                  <a:pos x="wd2" y="hd2"/>
                </a:cxn>
                <a:cxn ang="5400000">
                  <a:pos x="wd2" y="hd2"/>
                </a:cxn>
                <a:cxn ang="10800000">
                  <a:pos x="wd2" y="hd2"/>
                </a:cxn>
                <a:cxn ang="16200000">
                  <a:pos x="wd2" y="hd2"/>
                </a:cxn>
              </a:cxnLst>
              <a:rect l="0" t="0" r="r" b="b"/>
              <a:pathLst>
                <a:path w="21600" h="21600" extrusionOk="0">
                  <a:moveTo>
                    <a:pt x="21600" y="20664"/>
                  </a:moveTo>
                  <a:lnTo>
                    <a:pt x="905" y="20664"/>
                  </a:lnTo>
                  <a:lnTo>
                    <a:pt x="905" y="0"/>
                  </a:lnTo>
                  <a:lnTo>
                    <a:pt x="0" y="0"/>
                  </a:lnTo>
                  <a:lnTo>
                    <a:pt x="0" y="21600"/>
                  </a:lnTo>
                  <a:lnTo>
                    <a:pt x="21600" y="21600"/>
                  </a:lnTo>
                  <a:lnTo>
                    <a:pt x="21600" y="20664"/>
                  </a:lnTo>
                  <a:close/>
                </a:path>
              </a:pathLst>
            </a:custGeom>
            <a:solidFill>
              <a:schemeClr val="accent2"/>
            </a:solidFill>
            <a:ln w="9525" cap="flat">
              <a:solidFill>
                <a:schemeClr val="accent2"/>
              </a:solidFill>
              <a:prstDash val="solid"/>
              <a:round/>
            </a:ln>
            <a:effectLst/>
          </p:spPr>
          <p:txBody>
            <a:bodyPr wrap="square" lIns="45719" tIns="45719" rIns="45719" bIns="45719" numCol="1" anchor="t">
              <a:noAutofit/>
            </a:bodyPr>
            <a:lstStyle/>
            <a:p>
              <a:pPr>
                <a:defRPr sz="1100">
                  <a:latin typeface="Calibri"/>
                  <a:ea typeface="Calibri"/>
                  <a:cs typeface="Calibri"/>
                  <a:sym typeface="Calibri"/>
                </a:defRPr>
              </a:pPr>
              <a:endParaRPr/>
            </a:p>
          </p:txBody>
        </p:sp>
      </p:grpSp>
    </p:spTree>
    <p:extLst>
      <p:ext uri="{BB962C8B-B14F-4D97-AF65-F5344CB8AC3E}">
        <p14:creationId xmlns:p14="http://schemas.microsoft.com/office/powerpoint/2010/main" val="2112555033"/>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TextBox 2"/>
          <p:cNvSpPr txBox="1"/>
          <p:nvPr/>
        </p:nvSpPr>
        <p:spPr>
          <a:xfrm>
            <a:off x="3164799" y="1796982"/>
            <a:ext cx="5862401" cy="32640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lgn="ctr">
              <a:lnSpc>
                <a:spcPct val="150000"/>
              </a:lnSpc>
              <a:defRPr sz="2800">
                <a:latin typeface="Bookman Old Style"/>
                <a:ea typeface="Bookman Old Style"/>
                <a:cs typeface="Bookman Old Style"/>
                <a:sym typeface="Bookman Old Style"/>
              </a:defRPr>
            </a:pPr>
            <a:r>
              <a:rPr lang="en-US" dirty="0">
                <a:latin typeface="Bell MT" panose="02020503060305020303" pitchFamily="18" charset="0"/>
              </a:rPr>
              <a:t>For</a:t>
            </a:r>
            <a:r>
              <a:rPr lang="en-US" b="1" dirty="0">
                <a:latin typeface="Bell MT" panose="02020503060305020303" pitchFamily="18" charset="0"/>
              </a:rPr>
              <a:t> IMDB Movie Review </a:t>
            </a:r>
            <a:r>
              <a:rPr dirty="0">
                <a:latin typeface="Bell MT" panose="02020503060305020303" pitchFamily="18" charset="0"/>
              </a:rPr>
              <a:t>Dataset</a:t>
            </a:r>
            <a:r>
              <a:rPr lang="en-US" b="1" dirty="0">
                <a:latin typeface="Bell MT" panose="02020503060305020303" pitchFamily="18" charset="0"/>
              </a:rPr>
              <a:t>, </a:t>
            </a:r>
            <a:r>
              <a:rPr lang="en-US" dirty="0">
                <a:latin typeface="Bell MT" panose="02020503060305020303" pitchFamily="18" charset="0"/>
              </a:rPr>
              <a:t>implementing </a:t>
            </a:r>
            <a:r>
              <a:rPr lang="en-US" b="1" dirty="0">
                <a:latin typeface="Bell MT" panose="02020503060305020303" pitchFamily="18" charset="0"/>
              </a:rPr>
              <a:t>CNN-LSTM-Transformer</a:t>
            </a:r>
            <a:r>
              <a:rPr lang="en-US" dirty="0">
                <a:latin typeface="Bell MT" panose="02020503060305020303" pitchFamily="18" charset="0"/>
              </a:rPr>
              <a:t> Model with </a:t>
            </a:r>
            <a:r>
              <a:rPr lang="en-US" b="1" dirty="0" err="1">
                <a:latin typeface="Bell MT" panose="02020503060305020303" pitchFamily="18" charset="0"/>
              </a:rPr>
              <a:t>fastText</a:t>
            </a:r>
            <a:r>
              <a:rPr dirty="0">
                <a:latin typeface="Bell MT" panose="02020503060305020303" pitchFamily="18" charset="0"/>
              </a:rPr>
              <a:t> </a:t>
            </a:r>
            <a:r>
              <a:rPr lang="en-US" dirty="0">
                <a:latin typeface="Bell MT" panose="02020503060305020303" pitchFamily="18" charset="0"/>
              </a:rPr>
              <a:t>embedding gave us highest accuracy of </a:t>
            </a:r>
            <a:r>
              <a:rPr b="1" dirty="0">
                <a:latin typeface="Bell MT" panose="02020503060305020303" pitchFamily="18" charset="0"/>
              </a:rPr>
              <a:t>8</a:t>
            </a:r>
            <a:r>
              <a:rPr lang="en-US" b="1" dirty="0">
                <a:latin typeface="Bell MT" panose="02020503060305020303" pitchFamily="18" charset="0"/>
              </a:rPr>
              <a:t>7.02</a:t>
            </a:r>
            <a:r>
              <a:rPr b="1" dirty="0">
                <a:latin typeface="Bell MT" panose="02020503060305020303" pitchFamily="18" charset="0"/>
              </a:rPr>
              <a:t>%.</a:t>
            </a:r>
          </a:p>
        </p:txBody>
      </p:sp>
      <p:grpSp>
        <p:nvGrpSpPr>
          <p:cNvPr id="2" name="Google Shape;179;p10">
            <a:extLst>
              <a:ext uri="{FF2B5EF4-FFF2-40B4-BE49-F238E27FC236}">
                <a16:creationId xmlns:a16="http://schemas.microsoft.com/office/drawing/2014/main" id="{C8543685-DDAC-D5ED-6BBC-E418B6CC4F81}"/>
              </a:ext>
            </a:extLst>
          </p:cNvPr>
          <p:cNvGrpSpPr/>
          <p:nvPr/>
        </p:nvGrpSpPr>
        <p:grpSpPr>
          <a:xfrm>
            <a:off x="1243781" y="1423219"/>
            <a:ext cx="9704438" cy="4011561"/>
            <a:chOff x="610009" y="0"/>
            <a:chExt cx="7830809" cy="2546101"/>
          </a:xfrm>
        </p:grpSpPr>
        <p:sp>
          <p:nvSpPr>
            <p:cNvPr id="3" name="Google Shape;180;p10">
              <a:extLst>
                <a:ext uri="{FF2B5EF4-FFF2-40B4-BE49-F238E27FC236}">
                  <a16:creationId xmlns:a16="http://schemas.microsoft.com/office/drawing/2014/main" id="{F83BBE76-8A45-AA89-B518-D85C5DE2ECCC}"/>
                </a:ext>
              </a:extLst>
            </p:cNvPr>
            <p:cNvSpPr/>
            <p:nvPr/>
          </p:nvSpPr>
          <p:spPr>
            <a:xfrm>
              <a:off x="7710513" y="0"/>
              <a:ext cx="730305" cy="9275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935"/>
                  </a:lnTo>
                  <a:lnTo>
                    <a:pt x="20695" y="935"/>
                  </a:lnTo>
                  <a:lnTo>
                    <a:pt x="20695" y="21600"/>
                  </a:lnTo>
                  <a:lnTo>
                    <a:pt x="21600" y="21600"/>
                  </a:lnTo>
                  <a:lnTo>
                    <a:pt x="21600" y="0"/>
                  </a:lnTo>
                  <a:close/>
                </a:path>
              </a:pathLst>
            </a:custGeom>
            <a:solidFill>
              <a:schemeClr val="accent2"/>
            </a:solidFill>
            <a:ln w="9525" cap="flat">
              <a:solidFill>
                <a:schemeClr val="accent2"/>
              </a:solidFill>
              <a:prstDash val="solid"/>
              <a:round/>
            </a:ln>
            <a:effectLst/>
          </p:spPr>
          <p:txBody>
            <a:bodyPr wrap="square" lIns="45719" tIns="45719" rIns="45719" bIns="45719" numCol="1" anchor="t">
              <a:noAutofit/>
            </a:bodyPr>
            <a:lstStyle/>
            <a:p>
              <a:pPr>
                <a:defRPr sz="1100">
                  <a:latin typeface="Calibri"/>
                  <a:ea typeface="Calibri"/>
                  <a:cs typeface="Calibri"/>
                  <a:sym typeface="Calibri"/>
                </a:defRPr>
              </a:pPr>
              <a:endParaRPr/>
            </a:p>
          </p:txBody>
        </p:sp>
        <p:sp>
          <p:nvSpPr>
            <p:cNvPr id="4" name="Google Shape;181;p10">
              <a:extLst>
                <a:ext uri="{FF2B5EF4-FFF2-40B4-BE49-F238E27FC236}">
                  <a16:creationId xmlns:a16="http://schemas.microsoft.com/office/drawing/2014/main" id="{9674F86D-2939-825A-4D40-05C0AA5F2AD8}"/>
                </a:ext>
              </a:extLst>
            </p:cNvPr>
            <p:cNvSpPr/>
            <p:nvPr/>
          </p:nvSpPr>
          <p:spPr>
            <a:xfrm>
              <a:off x="610009" y="1618536"/>
              <a:ext cx="730305" cy="927565"/>
            </a:xfrm>
            <a:custGeom>
              <a:avLst/>
              <a:gdLst/>
              <a:ahLst/>
              <a:cxnLst>
                <a:cxn ang="0">
                  <a:pos x="wd2" y="hd2"/>
                </a:cxn>
                <a:cxn ang="5400000">
                  <a:pos x="wd2" y="hd2"/>
                </a:cxn>
                <a:cxn ang="10800000">
                  <a:pos x="wd2" y="hd2"/>
                </a:cxn>
                <a:cxn ang="16200000">
                  <a:pos x="wd2" y="hd2"/>
                </a:cxn>
              </a:cxnLst>
              <a:rect l="0" t="0" r="r" b="b"/>
              <a:pathLst>
                <a:path w="21600" h="21600" extrusionOk="0">
                  <a:moveTo>
                    <a:pt x="21600" y="20664"/>
                  </a:moveTo>
                  <a:lnTo>
                    <a:pt x="905" y="20664"/>
                  </a:lnTo>
                  <a:lnTo>
                    <a:pt x="905" y="0"/>
                  </a:lnTo>
                  <a:lnTo>
                    <a:pt x="0" y="0"/>
                  </a:lnTo>
                  <a:lnTo>
                    <a:pt x="0" y="21600"/>
                  </a:lnTo>
                  <a:lnTo>
                    <a:pt x="21600" y="21600"/>
                  </a:lnTo>
                  <a:lnTo>
                    <a:pt x="21600" y="20664"/>
                  </a:lnTo>
                  <a:close/>
                </a:path>
              </a:pathLst>
            </a:custGeom>
            <a:solidFill>
              <a:schemeClr val="accent2"/>
            </a:solidFill>
            <a:ln w="9525" cap="flat">
              <a:solidFill>
                <a:schemeClr val="accent2"/>
              </a:solidFill>
              <a:prstDash val="solid"/>
              <a:round/>
            </a:ln>
            <a:effectLst/>
          </p:spPr>
          <p:txBody>
            <a:bodyPr wrap="square" lIns="45719" tIns="45719" rIns="45719" bIns="45719" numCol="1" anchor="t">
              <a:noAutofit/>
            </a:bodyPr>
            <a:lstStyle/>
            <a:p>
              <a:pPr>
                <a:defRPr sz="1100">
                  <a:latin typeface="Calibri"/>
                  <a:ea typeface="Calibri"/>
                  <a:cs typeface="Calibri"/>
                  <a:sym typeface="Calibri"/>
                </a:defRPr>
              </a:pPr>
              <a:endParaRPr/>
            </a:p>
          </p:txBody>
        </p:sp>
      </p:grpSp>
    </p:spTree>
    <p:extLst>
      <p:ext uri="{BB962C8B-B14F-4D97-AF65-F5344CB8AC3E}">
        <p14:creationId xmlns:p14="http://schemas.microsoft.com/office/powerpoint/2010/main" val="3682132115"/>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TextBox 2"/>
          <p:cNvSpPr txBox="1"/>
          <p:nvPr/>
        </p:nvSpPr>
        <p:spPr>
          <a:xfrm>
            <a:off x="3272798" y="3041976"/>
            <a:ext cx="5646403" cy="769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indent="9525" algn="ctr">
              <a:defRPr sz="4000" b="1">
                <a:solidFill>
                  <a:srgbClr val="0070C0"/>
                </a:solidFill>
                <a:latin typeface="Bookman Old Style"/>
                <a:ea typeface="Bookman Old Style"/>
                <a:cs typeface="Bookman Old Style"/>
                <a:sym typeface="Bookman Old Style"/>
              </a:defRPr>
            </a:lvl1pPr>
          </a:lstStyle>
          <a:p>
            <a:r>
              <a:rPr lang="en-US" sz="4400" dirty="0">
                <a:latin typeface="Bell MT" panose="02020503060305020303" pitchFamily="18" charset="0"/>
              </a:rPr>
              <a:t>SUMMARY</a:t>
            </a:r>
          </a:p>
        </p:txBody>
      </p:sp>
      <p:grpSp>
        <p:nvGrpSpPr>
          <p:cNvPr id="2" name="Google Shape;179;p10">
            <a:extLst>
              <a:ext uri="{FF2B5EF4-FFF2-40B4-BE49-F238E27FC236}">
                <a16:creationId xmlns:a16="http://schemas.microsoft.com/office/drawing/2014/main" id="{41E8584F-DE8F-2938-5E47-37193B0C4489}"/>
              </a:ext>
            </a:extLst>
          </p:cNvPr>
          <p:cNvGrpSpPr/>
          <p:nvPr/>
        </p:nvGrpSpPr>
        <p:grpSpPr>
          <a:xfrm>
            <a:off x="1860347" y="2002894"/>
            <a:ext cx="8471306" cy="2852211"/>
            <a:chOff x="610009" y="0"/>
            <a:chExt cx="7830809" cy="2546101"/>
          </a:xfrm>
        </p:grpSpPr>
        <p:sp>
          <p:nvSpPr>
            <p:cNvPr id="3" name="Google Shape;180;p10">
              <a:extLst>
                <a:ext uri="{FF2B5EF4-FFF2-40B4-BE49-F238E27FC236}">
                  <a16:creationId xmlns:a16="http://schemas.microsoft.com/office/drawing/2014/main" id="{98F658D4-711C-BF35-5129-2DA9AE6975BC}"/>
                </a:ext>
              </a:extLst>
            </p:cNvPr>
            <p:cNvSpPr/>
            <p:nvPr/>
          </p:nvSpPr>
          <p:spPr>
            <a:xfrm>
              <a:off x="7710513" y="0"/>
              <a:ext cx="730305" cy="9275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935"/>
                  </a:lnTo>
                  <a:lnTo>
                    <a:pt x="20695" y="935"/>
                  </a:lnTo>
                  <a:lnTo>
                    <a:pt x="20695" y="21600"/>
                  </a:lnTo>
                  <a:lnTo>
                    <a:pt x="21600" y="21600"/>
                  </a:lnTo>
                  <a:lnTo>
                    <a:pt x="21600" y="0"/>
                  </a:lnTo>
                  <a:close/>
                </a:path>
              </a:pathLst>
            </a:custGeom>
            <a:solidFill>
              <a:schemeClr val="accent2"/>
            </a:solidFill>
            <a:ln w="9525" cap="flat">
              <a:solidFill>
                <a:schemeClr val="accent2"/>
              </a:solidFill>
              <a:prstDash val="solid"/>
              <a:round/>
            </a:ln>
            <a:effectLst/>
          </p:spPr>
          <p:txBody>
            <a:bodyPr wrap="square" lIns="45719" tIns="45719" rIns="45719" bIns="45719" numCol="1" anchor="t">
              <a:noAutofit/>
            </a:bodyPr>
            <a:lstStyle/>
            <a:p>
              <a:pPr>
                <a:defRPr sz="1100">
                  <a:latin typeface="Calibri"/>
                  <a:ea typeface="Calibri"/>
                  <a:cs typeface="Calibri"/>
                  <a:sym typeface="Calibri"/>
                </a:defRPr>
              </a:pPr>
              <a:endParaRPr/>
            </a:p>
          </p:txBody>
        </p:sp>
        <p:sp>
          <p:nvSpPr>
            <p:cNvPr id="4" name="Google Shape;181;p10">
              <a:extLst>
                <a:ext uri="{FF2B5EF4-FFF2-40B4-BE49-F238E27FC236}">
                  <a16:creationId xmlns:a16="http://schemas.microsoft.com/office/drawing/2014/main" id="{3C3B65C7-B234-DF12-72C1-4EE82C963D51}"/>
                </a:ext>
              </a:extLst>
            </p:cNvPr>
            <p:cNvSpPr/>
            <p:nvPr/>
          </p:nvSpPr>
          <p:spPr>
            <a:xfrm>
              <a:off x="610009" y="1618536"/>
              <a:ext cx="730305" cy="927565"/>
            </a:xfrm>
            <a:custGeom>
              <a:avLst/>
              <a:gdLst/>
              <a:ahLst/>
              <a:cxnLst>
                <a:cxn ang="0">
                  <a:pos x="wd2" y="hd2"/>
                </a:cxn>
                <a:cxn ang="5400000">
                  <a:pos x="wd2" y="hd2"/>
                </a:cxn>
                <a:cxn ang="10800000">
                  <a:pos x="wd2" y="hd2"/>
                </a:cxn>
                <a:cxn ang="16200000">
                  <a:pos x="wd2" y="hd2"/>
                </a:cxn>
              </a:cxnLst>
              <a:rect l="0" t="0" r="r" b="b"/>
              <a:pathLst>
                <a:path w="21600" h="21600" extrusionOk="0">
                  <a:moveTo>
                    <a:pt x="21600" y="20664"/>
                  </a:moveTo>
                  <a:lnTo>
                    <a:pt x="905" y="20664"/>
                  </a:lnTo>
                  <a:lnTo>
                    <a:pt x="905" y="0"/>
                  </a:lnTo>
                  <a:lnTo>
                    <a:pt x="0" y="0"/>
                  </a:lnTo>
                  <a:lnTo>
                    <a:pt x="0" y="21600"/>
                  </a:lnTo>
                  <a:lnTo>
                    <a:pt x="21600" y="21600"/>
                  </a:lnTo>
                  <a:lnTo>
                    <a:pt x="21600" y="20664"/>
                  </a:lnTo>
                  <a:close/>
                </a:path>
              </a:pathLst>
            </a:custGeom>
            <a:solidFill>
              <a:schemeClr val="accent2"/>
            </a:solidFill>
            <a:ln w="9525" cap="flat">
              <a:solidFill>
                <a:schemeClr val="accent2"/>
              </a:solidFill>
              <a:prstDash val="solid"/>
              <a:round/>
            </a:ln>
            <a:effectLst/>
          </p:spPr>
          <p:txBody>
            <a:bodyPr wrap="square" lIns="45719" tIns="45719" rIns="45719" bIns="45719" numCol="1" anchor="t">
              <a:noAutofit/>
            </a:bodyPr>
            <a:lstStyle/>
            <a:p>
              <a:pPr>
                <a:defRPr sz="1100">
                  <a:latin typeface="Calibri"/>
                  <a:ea typeface="Calibri"/>
                  <a:cs typeface="Calibri"/>
                  <a:sym typeface="Calibri"/>
                </a:defRPr>
              </a:pPr>
              <a:endParaRPr/>
            </a:p>
          </p:txBody>
        </p:sp>
      </p:grpSp>
    </p:spTree>
    <p:extLst>
      <p:ext uri="{BB962C8B-B14F-4D97-AF65-F5344CB8AC3E}">
        <p14:creationId xmlns:p14="http://schemas.microsoft.com/office/powerpoint/2010/main" val="3630930848"/>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0" name="Table 1"/>
          <p:cNvGraphicFramePr/>
          <p:nvPr>
            <p:extLst>
              <p:ext uri="{D42A27DB-BD31-4B8C-83A1-F6EECF244321}">
                <p14:modId xmlns:p14="http://schemas.microsoft.com/office/powerpoint/2010/main" val="3085594371"/>
              </p:ext>
            </p:extLst>
          </p:nvPr>
        </p:nvGraphicFramePr>
        <p:xfrm>
          <a:off x="2195743" y="644858"/>
          <a:ext cx="8332213" cy="5217240"/>
        </p:xfrm>
        <a:graphic>
          <a:graphicData uri="http://schemas.openxmlformats.org/drawingml/2006/table">
            <a:tbl>
              <a:tblPr firstRow="1" bandRow="1">
                <a:tableStyleId>{4C3C2611-4C71-4FC5-86AE-919BDF0F9419}</a:tableStyleId>
              </a:tblPr>
              <a:tblGrid>
                <a:gridCol w="5337824">
                  <a:extLst>
                    <a:ext uri="{9D8B030D-6E8A-4147-A177-3AD203B41FA5}">
                      <a16:colId xmlns:a16="http://schemas.microsoft.com/office/drawing/2014/main" val="20000"/>
                    </a:ext>
                  </a:extLst>
                </a:gridCol>
                <a:gridCol w="2994389">
                  <a:extLst>
                    <a:ext uri="{9D8B030D-6E8A-4147-A177-3AD203B41FA5}">
                      <a16:colId xmlns:a16="http://schemas.microsoft.com/office/drawing/2014/main" val="20001"/>
                    </a:ext>
                  </a:extLst>
                </a:gridCol>
              </a:tblGrid>
              <a:tr h="671331">
                <a:tc>
                  <a:txBody>
                    <a:bodyPr/>
                    <a:lstStyle/>
                    <a:p>
                      <a:pPr algn="ctr">
                        <a:defRPr sz="1800" b="0">
                          <a:solidFill>
                            <a:srgbClr val="000000"/>
                          </a:solidFill>
                        </a:defRPr>
                      </a:pPr>
                      <a:r>
                        <a:rPr sz="2000" b="1" dirty="0">
                          <a:solidFill>
                            <a:srgbClr val="FFFFFF"/>
                          </a:solidFill>
                          <a:latin typeface="Bell MT" panose="02020503060305020303" pitchFamily="18" charset="77"/>
                          <a:sym typeface="Arial"/>
                        </a:rPr>
                        <a:t>MODELS IMPLEMENTED</a:t>
                      </a:r>
                    </a:p>
                  </a:txBody>
                  <a:tcPr marL="45720" marR="45720" anchor="ctr" horzOverflow="overflow"/>
                </a:tc>
                <a:tc>
                  <a:txBody>
                    <a:bodyPr/>
                    <a:lstStyle/>
                    <a:p>
                      <a:pPr algn="ctr">
                        <a:defRPr sz="1800" b="0">
                          <a:solidFill>
                            <a:srgbClr val="000000"/>
                          </a:solidFill>
                        </a:defRPr>
                      </a:pPr>
                      <a:r>
                        <a:rPr sz="2000" b="1" dirty="0">
                          <a:solidFill>
                            <a:srgbClr val="FFFFFF"/>
                          </a:solidFill>
                          <a:latin typeface="Bell MT" panose="02020503060305020303" pitchFamily="18" charset="77"/>
                          <a:sym typeface="Arial"/>
                        </a:rPr>
                        <a:t>ACCURACIES OF THE MODEL</a:t>
                      </a:r>
                    </a:p>
                  </a:txBody>
                  <a:tcPr marL="45720" marR="45720" anchor="ctr" horzOverflow="overflow"/>
                </a:tc>
                <a:extLst>
                  <a:ext uri="{0D108BD9-81ED-4DB2-BD59-A6C34878D82A}">
                    <a16:rowId xmlns:a16="http://schemas.microsoft.com/office/drawing/2014/main" val="10000"/>
                  </a:ext>
                </a:extLst>
              </a:tr>
              <a:tr h="752700">
                <a:tc>
                  <a:txBody>
                    <a:bodyPr/>
                    <a:lstStyle/>
                    <a:p>
                      <a:pPr algn="ctr">
                        <a:defRPr sz="1800"/>
                      </a:pPr>
                      <a:r>
                        <a:rPr sz="1600" dirty="0">
                          <a:latin typeface="Bell MT" panose="02020503060305020303" pitchFamily="18" charset="77"/>
                          <a:sym typeface="Arial"/>
                        </a:rPr>
                        <a:t>Twitter US Airline Dataset CNN LSTM </a:t>
                      </a:r>
                      <a:r>
                        <a:rPr sz="1600" dirty="0" err="1">
                          <a:latin typeface="Bell MT" panose="02020503060305020303" pitchFamily="18" charset="77"/>
                          <a:sym typeface="Arial"/>
                        </a:rPr>
                        <a:t>Keras</a:t>
                      </a:r>
                      <a:r>
                        <a:rPr sz="1600" dirty="0">
                          <a:latin typeface="Bell MT" panose="02020503060305020303" pitchFamily="18" charset="77"/>
                          <a:sym typeface="Arial"/>
                        </a:rPr>
                        <a:t> Embedding</a:t>
                      </a:r>
                    </a:p>
                  </a:txBody>
                  <a:tcPr marL="45720" marR="45720" anchor="ctr" horzOverflow="overflow"/>
                </a:tc>
                <a:tc>
                  <a:txBody>
                    <a:bodyPr/>
                    <a:lstStyle/>
                    <a:p>
                      <a:pPr algn="ctr">
                        <a:defRPr sz="1800"/>
                      </a:pPr>
                      <a:r>
                        <a:rPr sz="1800" dirty="0">
                          <a:latin typeface="Bell MT" panose="02020503060305020303" pitchFamily="18" charset="77"/>
                          <a:sym typeface="Arial"/>
                        </a:rPr>
                        <a:t>8</a:t>
                      </a:r>
                      <a:r>
                        <a:rPr lang="en-US" sz="1800" dirty="0">
                          <a:latin typeface="Bell MT" panose="02020503060305020303" pitchFamily="18" charset="77"/>
                          <a:sym typeface="Arial"/>
                        </a:rPr>
                        <a:t>1</a:t>
                      </a:r>
                      <a:r>
                        <a:rPr sz="1800" dirty="0">
                          <a:latin typeface="Bell MT" panose="02020503060305020303" pitchFamily="18" charset="77"/>
                          <a:sym typeface="Arial"/>
                        </a:rPr>
                        <a:t>.83%</a:t>
                      </a:r>
                    </a:p>
                  </a:txBody>
                  <a:tcPr marL="45720" marR="45720" anchor="ctr" horzOverflow="overflow"/>
                </a:tc>
                <a:extLst>
                  <a:ext uri="{0D108BD9-81ED-4DB2-BD59-A6C34878D82A}">
                    <a16:rowId xmlns:a16="http://schemas.microsoft.com/office/drawing/2014/main" val="10001"/>
                  </a:ext>
                </a:extLst>
              </a:tr>
              <a:tr h="752700">
                <a:tc>
                  <a:txBody>
                    <a:bodyPr/>
                    <a:lstStyle/>
                    <a:p>
                      <a:pPr algn="ctr">
                        <a:defRPr sz="1800"/>
                      </a:pPr>
                      <a:r>
                        <a:rPr sz="1600" dirty="0">
                          <a:latin typeface="Bell MT" panose="02020503060305020303" pitchFamily="18" charset="77"/>
                          <a:sym typeface="Arial"/>
                        </a:rPr>
                        <a:t>Twitter US Airline Dataset CNN LSTM </a:t>
                      </a:r>
                      <a:r>
                        <a:rPr lang="en-US" sz="1600" dirty="0">
                          <a:latin typeface="Bell MT" panose="02020503060305020303" pitchFamily="18" charset="77"/>
                          <a:sym typeface="Arial"/>
                        </a:rPr>
                        <a:t>f</a:t>
                      </a:r>
                      <a:r>
                        <a:rPr sz="1600" dirty="0">
                          <a:latin typeface="Bell MT" panose="02020503060305020303" pitchFamily="18" charset="77"/>
                          <a:sym typeface="Arial"/>
                        </a:rPr>
                        <a:t>ast</a:t>
                      </a:r>
                      <a:r>
                        <a:rPr lang="en-US" sz="1600" dirty="0">
                          <a:latin typeface="Bell MT" panose="02020503060305020303" pitchFamily="18" charset="77"/>
                          <a:sym typeface="Arial"/>
                        </a:rPr>
                        <a:t>T</a:t>
                      </a:r>
                      <a:r>
                        <a:rPr sz="1600" dirty="0">
                          <a:latin typeface="Bell MT" panose="02020503060305020303" pitchFamily="18" charset="77"/>
                          <a:sym typeface="Arial"/>
                        </a:rPr>
                        <a:t>ext Embedding</a:t>
                      </a:r>
                    </a:p>
                  </a:txBody>
                  <a:tcPr marL="45720" marR="45720" anchor="ctr" horzOverflow="overflow"/>
                </a:tc>
                <a:tc>
                  <a:txBody>
                    <a:bodyPr/>
                    <a:lstStyle/>
                    <a:p>
                      <a:pPr algn="ctr">
                        <a:defRPr sz="1800"/>
                      </a:pPr>
                      <a:r>
                        <a:rPr sz="1800" dirty="0">
                          <a:latin typeface="Bell MT" panose="02020503060305020303" pitchFamily="18" charset="77"/>
                          <a:sym typeface="Arial"/>
                        </a:rPr>
                        <a:t>8</a:t>
                      </a:r>
                      <a:r>
                        <a:rPr lang="en-US" sz="1800" dirty="0">
                          <a:latin typeface="Bell MT" panose="02020503060305020303" pitchFamily="18" charset="77"/>
                          <a:sym typeface="Arial"/>
                        </a:rPr>
                        <a:t>2.65</a:t>
                      </a:r>
                      <a:r>
                        <a:rPr sz="1800" dirty="0">
                          <a:latin typeface="Bell MT" panose="02020503060305020303" pitchFamily="18" charset="77"/>
                          <a:sym typeface="Arial"/>
                        </a:rPr>
                        <a:t>%</a:t>
                      </a:r>
                    </a:p>
                  </a:txBody>
                  <a:tcPr marL="45720" marR="45720" anchor="ctr" horzOverflow="overflow"/>
                </a:tc>
                <a:extLst>
                  <a:ext uri="{0D108BD9-81ED-4DB2-BD59-A6C34878D82A}">
                    <a16:rowId xmlns:a16="http://schemas.microsoft.com/office/drawing/2014/main" val="10002"/>
                  </a:ext>
                </a:extLst>
              </a:tr>
              <a:tr h="752700">
                <a:tc>
                  <a:txBody>
                    <a:bodyPr/>
                    <a:lstStyle/>
                    <a:p>
                      <a:pPr algn="ctr">
                        <a:defRPr sz="1800"/>
                      </a:pPr>
                      <a:r>
                        <a:rPr sz="1600" dirty="0">
                          <a:latin typeface="Bell MT" panose="02020503060305020303" pitchFamily="18" charset="77"/>
                          <a:sym typeface="Arial"/>
                        </a:rPr>
                        <a:t>Twitter US Airline Dataset CNN LSTM Word2Vec Embedding</a:t>
                      </a:r>
                    </a:p>
                  </a:txBody>
                  <a:tcPr marL="45720" marR="45720" anchor="ctr" horzOverflow="overflow"/>
                </a:tc>
                <a:tc>
                  <a:txBody>
                    <a:bodyPr/>
                    <a:lstStyle/>
                    <a:p>
                      <a:pPr algn="ctr">
                        <a:defRPr sz="1800"/>
                      </a:pPr>
                      <a:r>
                        <a:rPr sz="1800" b="1" dirty="0">
                          <a:latin typeface="Bell MT" panose="02020503060305020303" pitchFamily="18" charset="77"/>
                          <a:sym typeface="Arial"/>
                        </a:rPr>
                        <a:t>84.56%</a:t>
                      </a:r>
                    </a:p>
                  </a:txBody>
                  <a:tcPr marL="45720" marR="45720" anchor="ctr" horzOverflow="overflow"/>
                </a:tc>
                <a:extLst>
                  <a:ext uri="{0D108BD9-81ED-4DB2-BD59-A6C34878D82A}">
                    <a16:rowId xmlns:a16="http://schemas.microsoft.com/office/drawing/2014/main" val="10003"/>
                  </a:ext>
                </a:extLst>
              </a:tr>
              <a:tr h="752700">
                <a:tc>
                  <a:txBody>
                    <a:bodyPr/>
                    <a:lstStyle/>
                    <a:p>
                      <a:pPr algn="ctr">
                        <a:defRPr sz="1800"/>
                      </a:pPr>
                      <a:r>
                        <a:rPr sz="1600" dirty="0">
                          <a:latin typeface="Bell MT" panose="02020503060305020303" pitchFamily="18" charset="77"/>
                          <a:sym typeface="Arial"/>
                        </a:rPr>
                        <a:t>IMDB Movie Review Dataset CNN LSTM </a:t>
                      </a:r>
                      <a:r>
                        <a:rPr sz="1600" dirty="0" err="1">
                          <a:latin typeface="Bell MT" panose="02020503060305020303" pitchFamily="18" charset="77"/>
                          <a:sym typeface="Arial"/>
                        </a:rPr>
                        <a:t>Keras</a:t>
                      </a:r>
                      <a:r>
                        <a:rPr sz="1600" dirty="0">
                          <a:latin typeface="Bell MT" panose="02020503060305020303" pitchFamily="18" charset="77"/>
                          <a:sym typeface="Arial"/>
                        </a:rPr>
                        <a:t> Embedding</a:t>
                      </a:r>
                    </a:p>
                  </a:txBody>
                  <a:tcPr marL="45720" marR="45720" anchor="ctr" horzOverflow="overflow"/>
                </a:tc>
                <a:tc>
                  <a:txBody>
                    <a:bodyPr/>
                    <a:lstStyle/>
                    <a:p>
                      <a:pPr algn="ctr">
                        <a:defRPr sz="1800"/>
                      </a:pPr>
                      <a:r>
                        <a:rPr sz="1800" dirty="0">
                          <a:latin typeface="Bell MT" panose="02020503060305020303" pitchFamily="18" charset="77"/>
                          <a:sym typeface="Arial"/>
                        </a:rPr>
                        <a:t>86.</a:t>
                      </a:r>
                      <a:r>
                        <a:rPr lang="en-US" sz="1800" dirty="0">
                          <a:latin typeface="Bell MT" panose="02020503060305020303" pitchFamily="18" charset="77"/>
                          <a:sym typeface="Arial"/>
                        </a:rPr>
                        <a:t>81</a:t>
                      </a:r>
                      <a:r>
                        <a:rPr sz="1800" dirty="0">
                          <a:latin typeface="Bell MT" panose="02020503060305020303" pitchFamily="18" charset="77"/>
                          <a:sym typeface="Arial"/>
                        </a:rPr>
                        <a:t>%</a:t>
                      </a:r>
                    </a:p>
                  </a:txBody>
                  <a:tcPr marL="45720" marR="45720" anchor="ctr" horzOverflow="overflow"/>
                </a:tc>
                <a:extLst>
                  <a:ext uri="{0D108BD9-81ED-4DB2-BD59-A6C34878D82A}">
                    <a16:rowId xmlns:a16="http://schemas.microsoft.com/office/drawing/2014/main" val="10004"/>
                  </a:ext>
                </a:extLst>
              </a:tr>
              <a:tr h="752700">
                <a:tc>
                  <a:txBody>
                    <a:bodyPr/>
                    <a:lstStyle/>
                    <a:p>
                      <a:pPr algn="ctr">
                        <a:defRPr sz="1800"/>
                      </a:pPr>
                      <a:r>
                        <a:rPr sz="1600" dirty="0">
                          <a:latin typeface="Bell MT" panose="02020503060305020303" pitchFamily="18" charset="77"/>
                          <a:sym typeface="Arial"/>
                        </a:rPr>
                        <a:t>IMDB Movie Review Dataset CNN LSTM </a:t>
                      </a:r>
                      <a:r>
                        <a:rPr lang="en-US" sz="1600" dirty="0">
                          <a:latin typeface="Bell MT" panose="02020503060305020303" pitchFamily="18" charset="77"/>
                          <a:sym typeface="Arial"/>
                        </a:rPr>
                        <a:t>f</a:t>
                      </a:r>
                      <a:r>
                        <a:rPr sz="1600" dirty="0">
                          <a:latin typeface="Bell MT" panose="02020503060305020303" pitchFamily="18" charset="77"/>
                          <a:sym typeface="Arial"/>
                        </a:rPr>
                        <a:t>ast</a:t>
                      </a:r>
                      <a:r>
                        <a:rPr lang="en-US" sz="1600" dirty="0">
                          <a:latin typeface="Bell MT" panose="02020503060305020303" pitchFamily="18" charset="77"/>
                          <a:sym typeface="Arial"/>
                        </a:rPr>
                        <a:t>T</a:t>
                      </a:r>
                      <a:r>
                        <a:rPr sz="1600" dirty="0">
                          <a:latin typeface="Bell MT" panose="02020503060305020303" pitchFamily="18" charset="77"/>
                          <a:sym typeface="Arial"/>
                        </a:rPr>
                        <a:t>ext Embedding</a:t>
                      </a:r>
                    </a:p>
                  </a:txBody>
                  <a:tcPr marL="45720" marR="45720" anchor="ctr" horzOverflow="overflow"/>
                </a:tc>
                <a:tc>
                  <a:txBody>
                    <a:bodyPr/>
                    <a:lstStyle/>
                    <a:p>
                      <a:pPr algn="ctr">
                        <a:defRPr sz="1800"/>
                      </a:pPr>
                      <a:r>
                        <a:rPr sz="1800" b="0" dirty="0">
                          <a:latin typeface="Bell MT" panose="02020503060305020303" pitchFamily="18" charset="77"/>
                          <a:sym typeface="Arial"/>
                        </a:rPr>
                        <a:t>87.77%</a:t>
                      </a:r>
                    </a:p>
                  </a:txBody>
                  <a:tcPr marL="45720" marR="45720" anchor="ctr" horzOverflow="overflow"/>
                </a:tc>
                <a:extLst>
                  <a:ext uri="{0D108BD9-81ED-4DB2-BD59-A6C34878D82A}">
                    <a16:rowId xmlns:a16="http://schemas.microsoft.com/office/drawing/2014/main" val="10005"/>
                  </a:ext>
                </a:extLst>
              </a:tr>
              <a:tr h="752700">
                <a:tc>
                  <a:txBody>
                    <a:bodyPr/>
                    <a:lstStyle/>
                    <a:p>
                      <a:pPr algn="ctr">
                        <a:defRPr sz="1800"/>
                      </a:pPr>
                      <a:r>
                        <a:rPr sz="1600" dirty="0">
                          <a:latin typeface="Bell MT" panose="02020503060305020303" pitchFamily="18" charset="77"/>
                          <a:sym typeface="Arial"/>
                        </a:rPr>
                        <a:t>IMDB Movie Review Dataset CNN LSTM Word2Vec Embedding</a:t>
                      </a:r>
                    </a:p>
                  </a:txBody>
                  <a:tcPr marL="45720" marR="45720" anchor="ctr" horzOverflow="overflow"/>
                </a:tc>
                <a:tc>
                  <a:txBody>
                    <a:bodyPr/>
                    <a:lstStyle/>
                    <a:p>
                      <a:pPr algn="ctr">
                        <a:defRPr sz="1800"/>
                      </a:pPr>
                      <a:r>
                        <a:rPr sz="1800" b="1" dirty="0">
                          <a:latin typeface="Bell MT" panose="02020503060305020303" pitchFamily="18" charset="77"/>
                          <a:sym typeface="Arial"/>
                        </a:rPr>
                        <a:t>8</a:t>
                      </a:r>
                      <a:r>
                        <a:rPr lang="en-US" sz="1800" b="1" dirty="0">
                          <a:latin typeface="Bell MT" panose="02020503060305020303" pitchFamily="18" charset="77"/>
                          <a:sym typeface="Arial"/>
                        </a:rPr>
                        <a:t>8</a:t>
                      </a:r>
                      <a:r>
                        <a:rPr sz="1800" b="1" dirty="0">
                          <a:latin typeface="Bell MT" panose="02020503060305020303" pitchFamily="18" charset="77"/>
                          <a:sym typeface="Arial"/>
                        </a:rPr>
                        <a:t>.0</a:t>
                      </a:r>
                      <a:r>
                        <a:rPr lang="en-US" sz="1800" b="1" dirty="0">
                          <a:latin typeface="Bell MT" panose="02020503060305020303" pitchFamily="18" charset="77"/>
                          <a:sym typeface="Arial"/>
                        </a:rPr>
                        <a:t>1</a:t>
                      </a:r>
                      <a:r>
                        <a:rPr sz="1800" b="1" dirty="0">
                          <a:latin typeface="Bell MT" panose="02020503060305020303" pitchFamily="18" charset="77"/>
                          <a:sym typeface="Arial"/>
                        </a:rPr>
                        <a:t>%</a:t>
                      </a:r>
                    </a:p>
                  </a:txBody>
                  <a:tcPr marL="45720" marR="45720" anchor="ctr" horzOverflow="overflow"/>
                </a:tc>
                <a:extLst>
                  <a:ext uri="{0D108BD9-81ED-4DB2-BD59-A6C34878D82A}">
                    <a16:rowId xmlns:a16="http://schemas.microsoft.com/office/drawing/2014/main" val="10006"/>
                  </a:ext>
                </a:extLst>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2" name="Table 1"/>
          <p:cNvGraphicFramePr/>
          <p:nvPr>
            <p:extLst>
              <p:ext uri="{D42A27DB-BD31-4B8C-83A1-F6EECF244321}">
                <p14:modId xmlns:p14="http://schemas.microsoft.com/office/powerpoint/2010/main" val="3115935694"/>
              </p:ext>
            </p:extLst>
          </p:nvPr>
        </p:nvGraphicFramePr>
        <p:xfrm>
          <a:off x="969382" y="554249"/>
          <a:ext cx="10520737" cy="5181634"/>
        </p:xfrm>
        <a:graphic>
          <a:graphicData uri="http://schemas.openxmlformats.org/drawingml/2006/table">
            <a:tbl>
              <a:tblPr firstRow="1" bandRow="1">
                <a:tableStyleId>{4C3C2611-4C71-4FC5-86AE-919BDF0F9419}</a:tableStyleId>
              </a:tblPr>
              <a:tblGrid>
                <a:gridCol w="7129633">
                  <a:extLst>
                    <a:ext uri="{9D8B030D-6E8A-4147-A177-3AD203B41FA5}">
                      <a16:colId xmlns:a16="http://schemas.microsoft.com/office/drawing/2014/main" val="20000"/>
                    </a:ext>
                  </a:extLst>
                </a:gridCol>
                <a:gridCol w="3391104">
                  <a:extLst>
                    <a:ext uri="{9D8B030D-6E8A-4147-A177-3AD203B41FA5}">
                      <a16:colId xmlns:a16="http://schemas.microsoft.com/office/drawing/2014/main" val="20001"/>
                    </a:ext>
                  </a:extLst>
                </a:gridCol>
              </a:tblGrid>
              <a:tr h="243155">
                <a:tc>
                  <a:txBody>
                    <a:bodyPr/>
                    <a:lstStyle/>
                    <a:p>
                      <a:pPr algn="ctr">
                        <a:defRPr sz="1800" b="0">
                          <a:solidFill>
                            <a:srgbClr val="000000"/>
                          </a:solidFill>
                        </a:defRPr>
                      </a:pPr>
                      <a:r>
                        <a:rPr sz="2000" b="1" dirty="0">
                          <a:solidFill>
                            <a:srgbClr val="FFFFFF"/>
                          </a:solidFill>
                          <a:latin typeface="Bell MT" panose="02020503060305020303" pitchFamily="18" charset="0"/>
                          <a:sym typeface="Arial"/>
                        </a:rPr>
                        <a:t>MODELS IMPLEMENTED</a:t>
                      </a:r>
                    </a:p>
                  </a:txBody>
                  <a:tcPr marL="45720" marR="45720" anchor="ctr" horzOverflow="overflow"/>
                </a:tc>
                <a:tc>
                  <a:txBody>
                    <a:bodyPr/>
                    <a:lstStyle/>
                    <a:p>
                      <a:pPr algn="ctr">
                        <a:defRPr sz="1800" b="0">
                          <a:solidFill>
                            <a:srgbClr val="000000"/>
                          </a:solidFill>
                        </a:defRPr>
                      </a:pPr>
                      <a:r>
                        <a:rPr sz="2000" b="1" dirty="0">
                          <a:solidFill>
                            <a:srgbClr val="FFFFFF"/>
                          </a:solidFill>
                          <a:latin typeface="Bell MT" panose="02020503060305020303" pitchFamily="18" charset="0"/>
                          <a:sym typeface="Arial"/>
                        </a:rPr>
                        <a:t>ACCURACIES OF THE MODEL</a:t>
                      </a:r>
                    </a:p>
                  </a:txBody>
                  <a:tcPr marL="45720" marR="45720" anchor="ctr" horzOverflow="overflow"/>
                </a:tc>
                <a:extLst>
                  <a:ext uri="{0D108BD9-81ED-4DB2-BD59-A6C34878D82A}">
                    <a16:rowId xmlns:a16="http://schemas.microsoft.com/office/drawing/2014/main" val="10000"/>
                  </a:ext>
                </a:extLst>
              </a:tr>
              <a:tr h="550249">
                <a:tc>
                  <a:txBody>
                    <a:bodyPr/>
                    <a:lstStyle/>
                    <a:p>
                      <a:pPr algn="ctr">
                        <a:defRPr sz="1800"/>
                      </a:pPr>
                      <a:r>
                        <a:rPr sz="1600">
                          <a:latin typeface="Bell MT" panose="02020503060305020303" pitchFamily="18" charset="0"/>
                          <a:sym typeface="Arial"/>
                        </a:rPr>
                        <a:t>Twitter US Airline Dataset CNN LSTM Transformer Keras Embedding</a:t>
                      </a:r>
                    </a:p>
                  </a:txBody>
                  <a:tcPr marL="45720" marR="45720" anchor="ctr" horzOverflow="overflow"/>
                </a:tc>
                <a:tc>
                  <a:txBody>
                    <a:bodyPr/>
                    <a:lstStyle/>
                    <a:p>
                      <a:pPr algn="ctr">
                        <a:defRPr sz="1800"/>
                      </a:pPr>
                      <a:r>
                        <a:rPr sz="1800" dirty="0">
                          <a:latin typeface="Bell MT" panose="02020503060305020303" pitchFamily="18" charset="0"/>
                          <a:sym typeface="Arial"/>
                        </a:rPr>
                        <a:t>80.</a:t>
                      </a:r>
                      <a:r>
                        <a:rPr lang="en-US" sz="1800" dirty="0">
                          <a:latin typeface="Bell MT" panose="02020503060305020303" pitchFamily="18" charset="0"/>
                          <a:sym typeface="Arial"/>
                        </a:rPr>
                        <a:t>63</a:t>
                      </a:r>
                      <a:r>
                        <a:rPr sz="1800" dirty="0">
                          <a:latin typeface="Bell MT" panose="02020503060305020303" pitchFamily="18" charset="0"/>
                          <a:sym typeface="Arial"/>
                        </a:rPr>
                        <a:t>%</a:t>
                      </a:r>
                    </a:p>
                  </a:txBody>
                  <a:tcPr marL="45720" marR="45720" anchor="ctr" horzOverflow="overflow"/>
                </a:tc>
                <a:extLst>
                  <a:ext uri="{0D108BD9-81ED-4DB2-BD59-A6C34878D82A}">
                    <a16:rowId xmlns:a16="http://schemas.microsoft.com/office/drawing/2014/main" val="10001"/>
                  </a:ext>
                </a:extLst>
              </a:tr>
              <a:tr h="786069">
                <a:tc>
                  <a:txBody>
                    <a:bodyPr/>
                    <a:lstStyle/>
                    <a:p>
                      <a:pPr algn="ctr">
                        <a:defRPr sz="1800"/>
                      </a:pPr>
                      <a:r>
                        <a:rPr sz="1600" dirty="0">
                          <a:latin typeface="Bell MT" panose="02020503060305020303" pitchFamily="18" charset="0"/>
                          <a:sym typeface="Arial"/>
                        </a:rPr>
                        <a:t>Twitter US Airline Dataset CNN LSTM Transformer </a:t>
                      </a:r>
                      <a:r>
                        <a:rPr lang="en-US" sz="1600" dirty="0">
                          <a:latin typeface="Bell MT" panose="02020503060305020303" pitchFamily="18" charset="0"/>
                          <a:sym typeface="Arial"/>
                        </a:rPr>
                        <a:t>f</a:t>
                      </a:r>
                      <a:r>
                        <a:rPr sz="1600" dirty="0">
                          <a:latin typeface="Bell MT" panose="02020503060305020303" pitchFamily="18" charset="0"/>
                          <a:sym typeface="Arial"/>
                        </a:rPr>
                        <a:t>ast</a:t>
                      </a:r>
                      <a:r>
                        <a:rPr lang="en-US" sz="1600" dirty="0">
                          <a:latin typeface="Bell MT" panose="02020503060305020303" pitchFamily="18" charset="0"/>
                          <a:sym typeface="Arial"/>
                        </a:rPr>
                        <a:t>T</a:t>
                      </a:r>
                      <a:r>
                        <a:rPr sz="1600" dirty="0">
                          <a:latin typeface="Bell MT" panose="02020503060305020303" pitchFamily="18" charset="0"/>
                          <a:sym typeface="Arial"/>
                        </a:rPr>
                        <a:t>ext Embedding</a:t>
                      </a:r>
                    </a:p>
                  </a:txBody>
                  <a:tcPr marL="45720" marR="45720" anchor="ctr" horzOverflow="overflow"/>
                </a:tc>
                <a:tc>
                  <a:txBody>
                    <a:bodyPr/>
                    <a:lstStyle/>
                    <a:p>
                      <a:pPr algn="ctr">
                        <a:defRPr sz="1800"/>
                      </a:pPr>
                      <a:r>
                        <a:rPr sz="1800" b="1" dirty="0">
                          <a:latin typeface="Bell MT" panose="02020503060305020303" pitchFamily="18" charset="0"/>
                          <a:sym typeface="Arial"/>
                        </a:rPr>
                        <a:t>83.</a:t>
                      </a:r>
                      <a:r>
                        <a:rPr lang="en-US" sz="1800" b="1" dirty="0">
                          <a:latin typeface="Bell MT" panose="02020503060305020303" pitchFamily="18" charset="0"/>
                          <a:sym typeface="Arial"/>
                        </a:rPr>
                        <a:t>78</a:t>
                      </a:r>
                      <a:r>
                        <a:rPr sz="1800" b="1" dirty="0">
                          <a:latin typeface="Bell MT" panose="02020503060305020303" pitchFamily="18" charset="0"/>
                          <a:sym typeface="Arial"/>
                        </a:rPr>
                        <a:t>%</a:t>
                      </a:r>
                    </a:p>
                  </a:txBody>
                  <a:tcPr marL="45720" marR="45720" anchor="ctr" horzOverflow="overflow"/>
                </a:tc>
                <a:extLst>
                  <a:ext uri="{0D108BD9-81ED-4DB2-BD59-A6C34878D82A}">
                    <a16:rowId xmlns:a16="http://schemas.microsoft.com/office/drawing/2014/main" val="10002"/>
                  </a:ext>
                </a:extLst>
              </a:tr>
              <a:tr h="786069">
                <a:tc>
                  <a:txBody>
                    <a:bodyPr/>
                    <a:lstStyle/>
                    <a:p>
                      <a:pPr algn="ctr">
                        <a:defRPr sz="1800"/>
                      </a:pPr>
                      <a:r>
                        <a:rPr sz="1600">
                          <a:latin typeface="Bell MT" panose="02020503060305020303" pitchFamily="18" charset="0"/>
                          <a:sym typeface="Arial"/>
                        </a:rPr>
                        <a:t>Twitter US Airline Dataset CNN LSTM  Transformer Word2Vec Embedding</a:t>
                      </a:r>
                    </a:p>
                  </a:txBody>
                  <a:tcPr marL="45720" marR="45720" anchor="ctr" horzOverflow="overflow"/>
                </a:tc>
                <a:tc>
                  <a:txBody>
                    <a:bodyPr/>
                    <a:lstStyle/>
                    <a:p>
                      <a:pPr algn="ctr">
                        <a:defRPr sz="1800"/>
                      </a:pPr>
                      <a:r>
                        <a:rPr sz="1800" dirty="0">
                          <a:latin typeface="Bell MT" panose="02020503060305020303" pitchFamily="18" charset="0"/>
                          <a:sym typeface="Arial"/>
                        </a:rPr>
                        <a:t>83.</a:t>
                      </a:r>
                      <a:r>
                        <a:rPr lang="en-US" sz="1800" dirty="0">
                          <a:latin typeface="Bell MT" panose="02020503060305020303" pitchFamily="18" charset="0"/>
                          <a:sym typeface="Arial"/>
                        </a:rPr>
                        <a:t>4</a:t>
                      </a:r>
                      <a:r>
                        <a:rPr sz="1800" dirty="0">
                          <a:latin typeface="Bell MT" panose="02020503060305020303" pitchFamily="18" charset="0"/>
                          <a:sym typeface="Arial"/>
                        </a:rPr>
                        <a:t>%</a:t>
                      </a:r>
                    </a:p>
                  </a:txBody>
                  <a:tcPr marL="45720" marR="45720" anchor="ctr" horzOverflow="overflow"/>
                </a:tc>
                <a:extLst>
                  <a:ext uri="{0D108BD9-81ED-4DB2-BD59-A6C34878D82A}">
                    <a16:rowId xmlns:a16="http://schemas.microsoft.com/office/drawing/2014/main" val="10003"/>
                  </a:ext>
                </a:extLst>
              </a:tr>
              <a:tr h="786069">
                <a:tc>
                  <a:txBody>
                    <a:bodyPr/>
                    <a:lstStyle/>
                    <a:p>
                      <a:pPr algn="ctr">
                        <a:defRPr sz="1800"/>
                      </a:pPr>
                      <a:r>
                        <a:rPr sz="1600" dirty="0">
                          <a:latin typeface="Bell MT" panose="02020503060305020303" pitchFamily="18" charset="0"/>
                          <a:sym typeface="Arial"/>
                        </a:rPr>
                        <a:t>IMDB Movie Review Dataset CNN LSTM Transformer </a:t>
                      </a:r>
                      <a:r>
                        <a:rPr sz="1600" dirty="0" err="1">
                          <a:latin typeface="Bell MT" panose="02020503060305020303" pitchFamily="18" charset="0"/>
                          <a:sym typeface="Arial"/>
                        </a:rPr>
                        <a:t>Keras</a:t>
                      </a:r>
                      <a:r>
                        <a:rPr sz="1600" dirty="0">
                          <a:latin typeface="Bell MT" panose="02020503060305020303" pitchFamily="18" charset="0"/>
                          <a:sym typeface="Arial"/>
                        </a:rPr>
                        <a:t> Embedding</a:t>
                      </a:r>
                    </a:p>
                  </a:txBody>
                  <a:tcPr marL="45720" marR="45720" anchor="ctr" horzOverflow="overflow"/>
                </a:tc>
                <a:tc>
                  <a:txBody>
                    <a:bodyPr/>
                    <a:lstStyle/>
                    <a:p>
                      <a:pPr algn="ctr">
                        <a:defRPr sz="1800"/>
                      </a:pPr>
                      <a:r>
                        <a:rPr lang="en-US" sz="1800" dirty="0">
                          <a:latin typeface="Bell MT" panose="02020503060305020303" pitchFamily="18" charset="0"/>
                          <a:sym typeface="Arial"/>
                        </a:rPr>
                        <a:t>83.77%</a:t>
                      </a:r>
                      <a:endParaRPr sz="1800" dirty="0">
                        <a:latin typeface="Bell MT" panose="02020503060305020303" pitchFamily="18" charset="0"/>
                        <a:sym typeface="Arial"/>
                      </a:endParaRPr>
                    </a:p>
                  </a:txBody>
                  <a:tcPr marL="45720" marR="45720" anchor="ctr" horzOverflow="overflow"/>
                </a:tc>
                <a:extLst>
                  <a:ext uri="{0D108BD9-81ED-4DB2-BD59-A6C34878D82A}">
                    <a16:rowId xmlns:a16="http://schemas.microsoft.com/office/drawing/2014/main" val="10004"/>
                  </a:ext>
                </a:extLst>
              </a:tr>
              <a:tr h="786069">
                <a:tc>
                  <a:txBody>
                    <a:bodyPr/>
                    <a:lstStyle/>
                    <a:p>
                      <a:pPr algn="ctr">
                        <a:defRPr sz="1800"/>
                      </a:pPr>
                      <a:r>
                        <a:rPr sz="1600" dirty="0">
                          <a:latin typeface="Bell MT" panose="02020503060305020303" pitchFamily="18" charset="0"/>
                          <a:sym typeface="Arial"/>
                        </a:rPr>
                        <a:t>IMDB Movie Review Dataset CNN LSTM Transformer </a:t>
                      </a:r>
                      <a:r>
                        <a:rPr lang="en-US" sz="1600" dirty="0">
                          <a:latin typeface="Bell MT" panose="02020503060305020303" pitchFamily="18" charset="0"/>
                          <a:sym typeface="Arial"/>
                        </a:rPr>
                        <a:t>f</a:t>
                      </a:r>
                      <a:r>
                        <a:rPr sz="1600" dirty="0">
                          <a:latin typeface="Bell MT" panose="02020503060305020303" pitchFamily="18" charset="0"/>
                          <a:sym typeface="Arial"/>
                        </a:rPr>
                        <a:t>ast</a:t>
                      </a:r>
                      <a:r>
                        <a:rPr lang="en-US" sz="1600" dirty="0">
                          <a:latin typeface="Bell MT" panose="02020503060305020303" pitchFamily="18" charset="0"/>
                          <a:sym typeface="Arial"/>
                        </a:rPr>
                        <a:t>T</a:t>
                      </a:r>
                      <a:r>
                        <a:rPr sz="1600" dirty="0">
                          <a:latin typeface="Bell MT" panose="02020503060305020303" pitchFamily="18" charset="0"/>
                          <a:sym typeface="Arial"/>
                        </a:rPr>
                        <a:t>ext Embedding</a:t>
                      </a:r>
                    </a:p>
                  </a:txBody>
                  <a:tcPr marL="45720" marR="45720" anchor="ctr" horzOverflow="overflow"/>
                </a:tc>
                <a:tc>
                  <a:txBody>
                    <a:bodyPr/>
                    <a:lstStyle/>
                    <a:p>
                      <a:pPr algn="ctr">
                        <a:defRPr sz="1800"/>
                      </a:pPr>
                      <a:r>
                        <a:rPr lang="en-US" sz="1800" b="1" dirty="0">
                          <a:latin typeface="Bell MT" panose="02020503060305020303" pitchFamily="18" charset="0"/>
                          <a:sym typeface="Arial"/>
                        </a:rPr>
                        <a:t>87.03%</a:t>
                      </a:r>
                      <a:endParaRPr sz="1800" b="1" dirty="0">
                        <a:latin typeface="Bell MT" panose="02020503060305020303" pitchFamily="18" charset="0"/>
                        <a:sym typeface="Arial"/>
                      </a:endParaRPr>
                    </a:p>
                  </a:txBody>
                  <a:tcPr marL="45720" marR="45720" anchor="ctr" horzOverflow="overflow"/>
                </a:tc>
                <a:extLst>
                  <a:ext uri="{0D108BD9-81ED-4DB2-BD59-A6C34878D82A}">
                    <a16:rowId xmlns:a16="http://schemas.microsoft.com/office/drawing/2014/main" val="10005"/>
                  </a:ext>
                </a:extLst>
              </a:tr>
              <a:tr h="786069">
                <a:tc>
                  <a:txBody>
                    <a:bodyPr/>
                    <a:lstStyle/>
                    <a:p>
                      <a:pPr algn="ctr">
                        <a:defRPr sz="1800"/>
                      </a:pPr>
                      <a:r>
                        <a:rPr sz="1600">
                          <a:latin typeface="Bell MT" panose="02020503060305020303" pitchFamily="18" charset="0"/>
                          <a:sym typeface="Arial"/>
                        </a:rPr>
                        <a:t>IMDB Movie Review Dataset CNN LSTM Transformer Word2Vec Embedding</a:t>
                      </a:r>
                    </a:p>
                  </a:txBody>
                  <a:tcPr marL="45720" marR="45720" anchor="ctr" horzOverflow="overflow"/>
                </a:tc>
                <a:tc>
                  <a:txBody>
                    <a:bodyPr/>
                    <a:lstStyle/>
                    <a:p>
                      <a:pPr algn="ctr">
                        <a:defRPr sz="1800"/>
                      </a:pPr>
                      <a:r>
                        <a:rPr sz="1800" dirty="0">
                          <a:latin typeface="Bell MT" panose="02020503060305020303" pitchFamily="18" charset="0"/>
                          <a:sym typeface="Arial"/>
                        </a:rPr>
                        <a:t>8</a:t>
                      </a:r>
                      <a:r>
                        <a:rPr lang="en-US" sz="1800" dirty="0">
                          <a:latin typeface="Bell MT" panose="02020503060305020303" pitchFamily="18" charset="0"/>
                          <a:sym typeface="Arial"/>
                        </a:rPr>
                        <a:t>5.8</a:t>
                      </a:r>
                      <a:r>
                        <a:rPr sz="1800" dirty="0">
                          <a:latin typeface="Bell MT" panose="02020503060305020303" pitchFamily="18" charset="0"/>
                          <a:sym typeface="Arial"/>
                        </a:rPr>
                        <a:t>%</a:t>
                      </a:r>
                    </a:p>
                  </a:txBody>
                  <a:tcPr marL="45720" marR="45720" anchor="ctr" horzOverflow="overflow"/>
                </a:tc>
                <a:extLst>
                  <a:ext uri="{0D108BD9-81ED-4DB2-BD59-A6C34878D82A}">
                    <a16:rowId xmlns:a16="http://schemas.microsoft.com/office/drawing/2014/main" val="10006"/>
                  </a:ext>
                </a:extLst>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07;p3">
            <a:extLst>
              <a:ext uri="{FF2B5EF4-FFF2-40B4-BE49-F238E27FC236}">
                <a16:creationId xmlns:a16="http://schemas.microsoft.com/office/drawing/2014/main" id="{CEC658AD-250D-C948-6166-086EC7FEC010}"/>
              </a:ext>
            </a:extLst>
          </p:cNvPr>
          <p:cNvSpPr txBox="1"/>
          <p:nvPr/>
        </p:nvSpPr>
        <p:spPr>
          <a:xfrm>
            <a:off x="294290" y="429975"/>
            <a:ext cx="11424744" cy="6155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9525" algn="ctr">
              <a:defRPr sz="4000" b="1">
                <a:solidFill>
                  <a:srgbClr val="0070C0"/>
                </a:solidFill>
                <a:latin typeface="Bookman Old Style"/>
                <a:ea typeface="Bookman Old Style"/>
                <a:cs typeface="Bookman Old Style"/>
                <a:sym typeface="Bookman Old Style"/>
              </a:defRPr>
            </a:lvl1pPr>
          </a:lstStyle>
          <a:p>
            <a:r>
              <a:rPr lang="en-US" dirty="0">
                <a:latin typeface="Bell MT" panose="02020503060305020303" pitchFamily="18" charset="77"/>
              </a:rPr>
              <a:t>CONCLUSION</a:t>
            </a:r>
          </a:p>
        </p:txBody>
      </p:sp>
      <p:sp>
        <p:nvSpPr>
          <p:cNvPr id="11" name="Google Shape;108;p3">
            <a:extLst>
              <a:ext uri="{FF2B5EF4-FFF2-40B4-BE49-F238E27FC236}">
                <a16:creationId xmlns:a16="http://schemas.microsoft.com/office/drawing/2014/main" id="{39EBEF1F-EAC9-8BD3-632D-615A4D5CFBA0}"/>
              </a:ext>
            </a:extLst>
          </p:cNvPr>
          <p:cNvSpPr/>
          <p:nvPr/>
        </p:nvSpPr>
        <p:spPr>
          <a:xfrm rot="10800000" flipH="1">
            <a:off x="2350214" y="1080963"/>
            <a:ext cx="7491572" cy="457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3600"/>
                </a:lnTo>
                <a:lnTo>
                  <a:pt x="21600" y="0"/>
                </a:lnTo>
                <a:lnTo>
                  <a:pt x="21600" y="18000"/>
                </a:lnTo>
                <a:lnTo>
                  <a:pt x="0" y="21600"/>
                </a:lnTo>
                <a:close/>
              </a:path>
            </a:pathLst>
          </a:custGeom>
          <a:solidFill>
            <a:schemeClr val="accent2"/>
          </a:solidFill>
          <a:ln>
            <a:solidFill>
              <a:schemeClr val="accent2"/>
            </a:solidFill>
          </a:ln>
        </p:spPr>
        <p:txBody>
          <a:bodyPr lIns="45719" rIns="45719"/>
          <a:lstStyle/>
          <a:p>
            <a:pPr>
              <a:defRPr sz="1300">
                <a:solidFill>
                  <a:srgbClr val="BE343A"/>
                </a:solidFill>
                <a:latin typeface="Calibri"/>
                <a:ea typeface="Calibri"/>
                <a:cs typeface="Calibri"/>
                <a:sym typeface="Calibri"/>
              </a:defRPr>
            </a:pPr>
            <a:endParaRPr/>
          </a:p>
        </p:txBody>
      </p:sp>
      <p:sp>
        <p:nvSpPr>
          <p:cNvPr id="4" name="TextBox 3">
            <a:extLst>
              <a:ext uri="{FF2B5EF4-FFF2-40B4-BE49-F238E27FC236}">
                <a16:creationId xmlns:a16="http://schemas.microsoft.com/office/drawing/2014/main" id="{172246C3-FDDB-0045-F3D1-D8C3E2D16AC1}"/>
              </a:ext>
            </a:extLst>
          </p:cNvPr>
          <p:cNvSpPr txBox="1"/>
          <p:nvPr/>
        </p:nvSpPr>
        <p:spPr>
          <a:xfrm>
            <a:off x="580768" y="1232926"/>
            <a:ext cx="11800703" cy="44526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lnSpc>
                <a:spcPct val="200000"/>
              </a:lnSpc>
              <a:buSzPct val="100000"/>
              <a:defRPr sz="1800">
                <a:latin typeface="Bookman Old Style"/>
                <a:ea typeface="Bookman Old Style"/>
                <a:cs typeface="Bookman Old Style"/>
                <a:sym typeface="Bookman Old Style"/>
              </a:defRPr>
            </a:pPr>
            <a:r>
              <a:rPr lang="en-US" sz="1800" b="1" dirty="0">
                <a:latin typeface="Bell MT" panose="02020503060305020303" pitchFamily="18" charset="77"/>
              </a:rPr>
              <a:t>Word2Vec with CNN-LSTM:</a:t>
            </a:r>
          </a:p>
          <a:p>
            <a:pPr marL="285750" indent="-285750" algn="just">
              <a:lnSpc>
                <a:spcPct val="200000"/>
              </a:lnSpc>
              <a:buSzPct val="100000"/>
              <a:buFont typeface="Wingdings" pitchFamily="2" charset="2"/>
              <a:buChar char="§"/>
              <a:defRPr sz="1800">
                <a:latin typeface="Bookman Old Style"/>
                <a:ea typeface="Bookman Old Style"/>
                <a:cs typeface="Bookman Old Style"/>
                <a:sym typeface="Bookman Old Style"/>
              </a:defRPr>
            </a:pPr>
            <a:r>
              <a:rPr lang="en-US" sz="1800" dirty="0">
                <a:latin typeface="Bell MT" panose="02020503060305020303" pitchFamily="18" charset="77"/>
              </a:rPr>
              <a:t>Demonstrated superior accuracy in both Twitter US Airline dataset and IMDB Movie Reviews dataset.</a:t>
            </a:r>
          </a:p>
          <a:p>
            <a:pPr marL="285750" indent="-285750" algn="just">
              <a:lnSpc>
                <a:spcPct val="200000"/>
              </a:lnSpc>
              <a:buSzPct val="100000"/>
              <a:buFont typeface="Wingdings" pitchFamily="2" charset="2"/>
              <a:buChar char="§"/>
              <a:defRPr sz="1800">
                <a:latin typeface="Bookman Old Style"/>
                <a:ea typeface="Bookman Old Style"/>
                <a:cs typeface="Bookman Old Style"/>
                <a:sym typeface="Bookman Old Style"/>
              </a:defRPr>
            </a:pPr>
            <a:r>
              <a:rPr lang="en-US" sz="1800" dirty="0">
                <a:latin typeface="Bell MT" panose="02020503060305020303" pitchFamily="18" charset="77"/>
              </a:rPr>
              <a:t>Effective in capturing semantic relationships in organized and formal writing.</a:t>
            </a:r>
          </a:p>
          <a:p>
            <a:pPr marL="285750" indent="-285750" algn="just">
              <a:lnSpc>
                <a:spcPct val="200000"/>
              </a:lnSpc>
              <a:buSzPct val="100000"/>
              <a:buFont typeface="Wingdings" pitchFamily="2" charset="2"/>
              <a:buChar char="§"/>
              <a:defRPr sz="1800">
                <a:latin typeface="Bookman Old Style"/>
                <a:ea typeface="Bookman Old Style"/>
                <a:cs typeface="Bookman Old Style"/>
                <a:sym typeface="Bookman Old Style"/>
              </a:defRPr>
            </a:pPr>
            <a:r>
              <a:rPr lang="en-US" sz="1800" dirty="0">
                <a:latin typeface="Bell MT" panose="02020503060305020303" pitchFamily="18" charset="77"/>
              </a:rPr>
              <a:t>Suggests synergy between Word2Vec and CNN-LSTM for diverse textual datasets.</a:t>
            </a:r>
          </a:p>
          <a:p>
            <a:pPr algn="just">
              <a:lnSpc>
                <a:spcPct val="200000"/>
              </a:lnSpc>
              <a:buSzPct val="100000"/>
              <a:defRPr sz="1800">
                <a:latin typeface="Bookman Old Style"/>
                <a:ea typeface="Bookman Old Style"/>
                <a:cs typeface="Bookman Old Style"/>
                <a:sym typeface="Bookman Old Style"/>
              </a:defRPr>
            </a:pPr>
            <a:r>
              <a:rPr lang="en-US" sz="1800" b="1" dirty="0" err="1">
                <a:latin typeface="Bell MT" panose="02020503060305020303" pitchFamily="18" charset="77"/>
              </a:rPr>
              <a:t>fastText</a:t>
            </a:r>
            <a:r>
              <a:rPr lang="en-US" sz="1800" b="1" dirty="0">
                <a:latin typeface="Bell MT" panose="02020503060305020303" pitchFamily="18" charset="77"/>
              </a:rPr>
              <a:t> with CNN-LSTM-Transformer:</a:t>
            </a:r>
          </a:p>
          <a:p>
            <a:pPr marL="285750" indent="-285750" algn="just">
              <a:lnSpc>
                <a:spcPct val="200000"/>
              </a:lnSpc>
              <a:buSzPct val="100000"/>
              <a:buFont typeface="Wingdings" pitchFamily="2" charset="2"/>
              <a:buChar char="§"/>
              <a:defRPr sz="1800">
                <a:latin typeface="Bookman Old Style"/>
                <a:ea typeface="Bookman Old Style"/>
                <a:cs typeface="Bookman Old Style"/>
                <a:sym typeface="Bookman Old Style"/>
              </a:defRPr>
            </a:pPr>
            <a:r>
              <a:rPr lang="en-US" sz="1800" dirty="0">
                <a:latin typeface="Bell MT" panose="02020503060305020303" pitchFamily="18" charset="77"/>
              </a:rPr>
              <a:t>Outperformed in both Twitter US Airline dataset and IMDB Movie Reviews scenarios.</a:t>
            </a:r>
          </a:p>
          <a:p>
            <a:pPr marL="285750" indent="-285750" algn="just">
              <a:lnSpc>
                <a:spcPct val="200000"/>
              </a:lnSpc>
              <a:buSzPct val="100000"/>
              <a:buFont typeface="Wingdings" pitchFamily="2" charset="2"/>
              <a:buChar char="§"/>
              <a:defRPr sz="1800">
                <a:latin typeface="Bookman Old Style"/>
                <a:ea typeface="Bookman Old Style"/>
                <a:cs typeface="Bookman Old Style"/>
                <a:sym typeface="Bookman Old Style"/>
              </a:defRPr>
            </a:pPr>
            <a:r>
              <a:rPr lang="en-US" sz="1800" dirty="0">
                <a:latin typeface="Bell MT" panose="02020503060305020303" pitchFamily="18" charset="77"/>
              </a:rPr>
              <a:t>Particularly effective in identifying semantic linkages within sub-words.</a:t>
            </a:r>
          </a:p>
          <a:p>
            <a:pPr marL="285750" indent="-285750" algn="just">
              <a:lnSpc>
                <a:spcPct val="200000"/>
              </a:lnSpc>
              <a:buSzPct val="100000"/>
              <a:buFont typeface="Wingdings" pitchFamily="2" charset="2"/>
              <a:buChar char="§"/>
              <a:defRPr sz="1800">
                <a:latin typeface="Bookman Old Style"/>
                <a:ea typeface="Bookman Old Style"/>
                <a:cs typeface="Bookman Old Style"/>
                <a:sym typeface="Bookman Old Style"/>
              </a:defRPr>
            </a:pPr>
            <a:r>
              <a:rPr lang="en-US" sz="1800" dirty="0">
                <a:latin typeface="Bell MT" panose="02020503060305020303" pitchFamily="18" charset="77"/>
              </a:rPr>
              <a:t>Highlights the importance of leveraging </a:t>
            </a:r>
            <a:r>
              <a:rPr lang="en-US" sz="1800" dirty="0" err="1">
                <a:latin typeface="Bell MT" panose="02020503060305020303" pitchFamily="18" charset="77"/>
              </a:rPr>
              <a:t>fastText</a:t>
            </a:r>
            <a:r>
              <a:rPr lang="en-US" sz="1800" dirty="0">
                <a:latin typeface="Bell MT" panose="02020503060305020303" pitchFamily="18" charset="77"/>
              </a:rPr>
              <a:t> with CNN-LSTM-Transformer for dynamic language tasks.</a:t>
            </a:r>
          </a:p>
        </p:txBody>
      </p:sp>
    </p:spTree>
    <p:extLst>
      <p:ext uri="{BB962C8B-B14F-4D97-AF65-F5344CB8AC3E}">
        <p14:creationId xmlns:p14="http://schemas.microsoft.com/office/powerpoint/2010/main" val="26884198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07;p3">
            <a:extLst>
              <a:ext uri="{FF2B5EF4-FFF2-40B4-BE49-F238E27FC236}">
                <a16:creationId xmlns:a16="http://schemas.microsoft.com/office/drawing/2014/main" id="{CEC658AD-250D-C948-6166-086EC7FEC010}"/>
              </a:ext>
            </a:extLst>
          </p:cNvPr>
          <p:cNvSpPr txBox="1"/>
          <p:nvPr/>
        </p:nvSpPr>
        <p:spPr>
          <a:xfrm>
            <a:off x="543696" y="216221"/>
            <a:ext cx="10626811" cy="12311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indent="9525" algn="ctr">
              <a:defRPr sz="4000" b="1">
                <a:solidFill>
                  <a:srgbClr val="0070C0"/>
                </a:solidFill>
                <a:latin typeface="Bookman Old Style"/>
                <a:ea typeface="Bookman Old Style"/>
                <a:cs typeface="Bookman Old Style"/>
                <a:sym typeface="Bookman Old Style"/>
              </a:defRPr>
            </a:lvl1pPr>
          </a:lstStyle>
          <a:p>
            <a:pPr marL="228600" marR="0" algn="ctr">
              <a:spcBef>
                <a:spcPts val="0"/>
              </a:spcBef>
              <a:spcAft>
                <a:spcPts val="0"/>
              </a:spcAft>
            </a:pPr>
            <a:r>
              <a:rPr lang="en-US" b="1" dirty="0">
                <a:ln>
                  <a:noFill/>
                </a:ln>
                <a:solidFill>
                  <a:schemeClr val="accent1"/>
                </a:solidFill>
                <a:effectLst/>
                <a:uFill>
                  <a:solidFill>
                    <a:srgbClr val="000000"/>
                  </a:solidFill>
                </a:uFill>
                <a:latin typeface="Bell MT" panose="02020503060305020303" pitchFamily="18" charset="0"/>
                <a:ea typeface="Times New Roman" panose="02020603050405020304" pitchFamily="18" charset="0"/>
              </a:rPr>
              <a:t>PROPOSED IMPLEMENTATION VS RESEARCH PAPERS’ IMPLEMENTATION</a:t>
            </a:r>
            <a:endParaRPr lang="en-US" dirty="0">
              <a:ln>
                <a:noFill/>
              </a:ln>
              <a:solidFill>
                <a:schemeClr val="accent1"/>
              </a:solidFill>
              <a:effectLst/>
              <a:uFill>
                <a:solidFill>
                  <a:srgbClr val="000000"/>
                </a:solidFill>
              </a:uFill>
              <a:latin typeface="Bell MT" panose="02020503060305020303" pitchFamily="18" charset="0"/>
              <a:ea typeface="Calibri" panose="020F0502020204030204" pitchFamily="34" charset="0"/>
            </a:endParaRPr>
          </a:p>
        </p:txBody>
      </p:sp>
      <p:sp>
        <p:nvSpPr>
          <p:cNvPr id="11" name="Google Shape;108;p3">
            <a:extLst>
              <a:ext uri="{FF2B5EF4-FFF2-40B4-BE49-F238E27FC236}">
                <a16:creationId xmlns:a16="http://schemas.microsoft.com/office/drawing/2014/main" id="{39EBEF1F-EAC9-8BD3-632D-615A4D5CFBA0}"/>
              </a:ext>
            </a:extLst>
          </p:cNvPr>
          <p:cNvSpPr/>
          <p:nvPr/>
        </p:nvSpPr>
        <p:spPr>
          <a:xfrm rot="10800000" flipH="1">
            <a:off x="2350214" y="1447329"/>
            <a:ext cx="7491572" cy="457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3600"/>
                </a:lnTo>
                <a:lnTo>
                  <a:pt x="21600" y="0"/>
                </a:lnTo>
                <a:lnTo>
                  <a:pt x="21600" y="18000"/>
                </a:lnTo>
                <a:lnTo>
                  <a:pt x="0" y="21600"/>
                </a:lnTo>
                <a:close/>
              </a:path>
            </a:pathLst>
          </a:custGeom>
          <a:solidFill>
            <a:schemeClr val="accent2"/>
          </a:solidFill>
          <a:ln>
            <a:solidFill>
              <a:schemeClr val="accent2"/>
            </a:solidFill>
          </a:ln>
        </p:spPr>
        <p:txBody>
          <a:bodyPr lIns="45719" rIns="45719"/>
          <a:lstStyle/>
          <a:p>
            <a:pPr>
              <a:defRPr sz="1300">
                <a:solidFill>
                  <a:srgbClr val="BE343A"/>
                </a:solidFill>
                <a:latin typeface="Calibri"/>
                <a:ea typeface="Calibri"/>
                <a:cs typeface="Calibri"/>
                <a:sym typeface="Calibri"/>
              </a:defRPr>
            </a:pPr>
            <a:endParaRPr/>
          </a:p>
        </p:txBody>
      </p:sp>
      <p:sp>
        <p:nvSpPr>
          <p:cNvPr id="2" name="Google Shape;171;p9">
            <a:extLst>
              <a:ext uri="{FF2B5EF4-FFF2-40B4-BE49-F238E27FC236}">
                <a16:creationId xmlns:a16="http://schemas.microsoft.com/office/drawing/2014/main" id="{CE8752B0-54FB-428A-C470-E071284777CD}"/>
              </a:ext>
            </a:extLst>
          </p:cNvPr>
          <p:cNvSpPr txBox="1"/>
          <p:nvPr/>
        </p:nvSpPr>
        <p:spPr>
          <a:xfrm>
            <a:off x="798039" y="1447329"/>
            <a:ext cx="10987217" cy="44606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a:spAutoFit/>
          </a:bodyPr>
          <a:lstStyle/>
          <a:p>
            <a:pPr algn="just">
              <a:lnSpc>
                <a:spcPct val="200000"/>
              </a:lnSpc>
            </a:pPr>
            <a:r>
              <a:rPr lang="en-US" sz="1600" b="1" i="0" u="none" strike="noStrike" dirty="0">
                <a:effectLst/>
                <a:latin typeface="Bell MT" panose="02020503060305020303" pitchFamily="18" charset="77"/>
              </a:rPr>
              <a:t>Dataset Diversity:</a:t>
            </a:r>
            <a:endParaRPr lang="en-US" sz="1600" b="0" i="0" u="none" strike="noStrike" dirty="0">
              <a:effectLst/>
              <a:latin typeface="Bell MT" panose="02020503060305020303" pitchFamily="18" charset="77"/>
            </a:endParaRPr>
          </a:p>
          <a:p>
            <a:pPr marL="742950" lvl="1" indent="-285750" algn="just">
              <a:lnSpc>
                <a:spcPct val="200000"/>
              </a:lnSpc>
              <a:buFont typeface="Wingdings" pitchFamily="2" charset="2"/>
              <a:buChar char="§"/>
            </a:pPr>
            <a:r>
              <a:rPr lang="en-US" sz="1600" b="0" i="0" u="none" strike="noStrike" dirty="0">
                <a:effectLst/>
                <a:latin typeface="Bell MT" panose="02020503060305020303" pitchFamily="18" charset="77"/>
              </a:rPr>
              <a:t>Utilization of diverse datasets, including US Airline Twitter dataset (brief tweets) and IMDB movie reviews (longer paragraphs).</a:t>
            </a:r>
          </a:p>
          <a:p>
            <a:pPr marL="742950" lvl="1" indent="-285750" algn="just">
              <a:lnSpc>
                <a:spcPct val="200000"/>
              </a:lnSpc>
              <a:buFont typeface="Wingdings" pitchFamily="2" charset="2"/>
              <a:buChar char="§"/>
            </a:pPr>
            <a:r>
              <a:rPr lang="en-US" sz="1600" b="0" i="0" u="none" strike="noStrike" dirty="0">
                <a:effectLst/>
                <a:latin typeface="Bell MT" panose="02020503060305020303" pitchFamily="18" charset="77"/>
              </a:rPr>
              <a:t>Showcase of adaptability across a broader range of text categorization tasks compared to papers focusing on specific datasets and tasks.</a:t>
            </a:r>
            <a:endParaRPr lang="en-US" sz="1600" dirty="0">
              <a:latin typeface="Bell MT" panose="02020503060305020303" pitchFamily="18" charset="77"/>
            </a:endParaRPr>
          </a:p>
          <a:p>
            <a:pPr algn="just">
              <a:lnSpc>
                <a:spcPct val="200000"/>
              </a:lnSpc>
            </a:pPr>
            <a:r>
              <a:rPr lang="en-US" sz="1600" b="1" i="0" u="none" strike="noStrike" dirty="0">
                <a:effectLst/>
                <a:latin typeface="Bell MT" panose="02020503060305020303" pitchFamily="18" charset="77"/>
              </a:rPr>
              <a:t>Thorough Preprocessing Techniques:</a:t>
            </a:r>
            <a:endParaRPr lang="en-US" sz="1600" b="0" i="0" u="none" strike="noStrike" dirty="0">
              <a:effectLst/>
              <a:latin typeface="Bell MT" panose="02020503060305020303" pitchFamily="18" charset="77"/>
            </a:endParaRPr>
          </a:p>
          <a:p>
            <a:pPr marL="742950" lvl="1" indent="-285750" algn="just">
              <a:lnSpc>
                <a:spcPct val="200000"/>
              </a:lnSpc>
              <a:buFont typeface="Wingdings" pitchFamily="2" charset="2"/>
              <a:buChar char="§"/>
            </a:pPr>
            <a:r>
              <a:rPr lang="en-US" sz="1600" b="0" i="0" u="none" strike="noStrike" dirty="0">
                <a:effectLst/>
                <a:latin typeface="Bell MT" panose="02020503060305020303" pitchFamily="18" charset="77"/>
              </a:rPr>
              <a:t>Holistic preprocessing approach incorporating standard techniques (lowercasing, punctuation removal, stop word elimination, tokenization).</a:t>
            </a:r>
          </a:p>
          <a:p>
            <a:pPr marL="742950" lvl="1" indent="-285750" algn="just">
              <a:lnSpc>
                <a:spcPct val="200000"/>
              </a:lnSpc>
              <a:buFont typeface="Wingdings" pitchFamily="2" charset="2"/>
              <a:buChar char="§"/>
            </a:pPr>
            <a:r>
              <a:rPr lang="en-US" sz="1600" b="0" i="0" u="none" strike="noStrike" dirty="0">
                <a:effectLst/>
                <a:latin typeface="Bell MT" panose="02020503060305020303" pitchFamily="18" charset="77"/>
              </a:rPr>
              <a:t>Extension of preprocessing with contraction handling and emoji processing.</a:t>
            </a:r>
          </a:p>
        </p:txBody>
      </p:sp>
    </p:spTree>
    <p:extLst>
      <p:ext uri="{BB962C8B-B14F-4D97-AF65-F5344CB8AC3E}">
        <p14:creationId xmlns:p14="http://schemas.microsoft.com/office/powerpoint/2010/main" val="23826496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07;p3">
            <a:extLst>
              <a:ext uri="{FF2B5EF4-FFF2-40B4-BE49-F238E27FC236}">
                <a16:creationId xmlns:a16="http://schemas.microsoft.com/office/drawing/2014/main" id="{CEC658AD-250D-C948-6166-086EC7FEC010}"/>
              </a:ext>
            </a:extLst>
          </p:cNvPr>
          <p:cNvSpPr txBox="1"/>
          <p:nvPr/>
        </p:nvSpPr>
        <p:spPr>
          <a:xfrm>
            <a:off x="568411" y="193362"/>
            <a:ext cx="10342606" cy="12311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indent="9525" algn="ctr">
              <a:defRPr sz="4000" b="1">
                <a:solidFill>
                  <a:srgbClr val="0070C0"/>
                </a:solidFill>
                <a:latin typeface="Bookman Old Style"/>
                <a:ea typeface="Bookman Old Style"/>
                <a:cs typeface="Bookman Old Style"/>
                <a:sym typeface="Bookman Old Style"/>
              </a:defRPr>
            </a:lvl1pPr>
          </a:lstStyle>
          <a:p>
            <a:pPr marL="228600" marR="0" algn="ctr">
              <a:spcBef>
                <a:spcPts val="0"/>
              </a:spcBef>
              <a:spcAft>
                <a:spcPts val="0"/>
              </a:spcAft>
            </a:pPr>
            <a:r>
              <a:rPr lang="en-US" b="1" dirty="0">
                <a:ln>
                  <a:noFill/>
                </a:ln>
                <a:solidFill>
                  <a:schemeClr val="accent1"/>
                </a:solidFill>
                <a:effectLst/>
                <a:uFill>
                  <a:solidFill>
                    <a:srgbClr val="000000"/>
                  </a:solidFill>
                </a:uFill>
                <a:latin typeface="Bell MT" panose="02020503060305020303" pitchFamily="18" charset="0"/>
                <a:ea typeface="Times New Roman" panose="02020603050405020304" pitchFamily="18" charset="0"/>
              </a:rPr>
              <a:t>PROPOSED IMPLEMENTATION VS RESEARCH PAPERS’ IMPLEMENTATION</a:t>
            </a:r>
            <a:endParaRPr lang="en-US" dirty="0">
              <a:ln>
                <a:noFill/>
              </a:ln>
              <a:solidFill>
                <a:schemeClr val="accent1"/>
              </a:solidFill>
              <a:effectLst/>
              <a:uFill>
                <a:solidFill>
                  <a:srgbClr val="000000"/>
                </a:solidFill>
              </a:uFill>
              <a:latin typeface="Bell MT" panose="02020503060305020303" pitchFamily="18" charset="0"/>
              <a:ea typeface="Calibri" panose="020F0502020204030204" pitchFamily="34" charset="0"/>
            </a:endParaRPr>
          </a:p>
        </p:txBody>
      </p:sp>
      <p:sp>
        <p:nvSpPr>
          <p:cNvPr id="11" name="Google Shape;108;p3">
            <a:extLst>
              <a:ext uri="{FF2B5EF4-FFF2-40B4-BE49-F238E27FC236}">
                <a16:creationId xmlns:a16="http://schemas.microsoft.com/office/drawing/2014/main" id="{39EBEF1F-EAC9-8BD3-632D-615A4D5CFBA0}"/>
              </a:ext>
            </a:extLst>
          </p:cNvPr>
          <p:cNvSpPr/>
          <p:nvPr/>
        </p:nvSpPr>
        <p:spPr>
          <a:xfrm rot="10800000" flipH="1">
            <a:off x="2350213" y="1401607"/>
            <a:ext cx="7491572" cy="457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3600"/>
                </a:lnTo>
                <a:lnTo>
                  <a:pt x="21600" y="0"/>
                </a:lnTo>
                <a:lnTo>
                  <a:pt x="21600" y="18000"/>
                </a:lnTo>
                <a:lnTo>
                  <a:pt x="0" y="21600"/>
                </a:lnTo>
                <a:close/>
              </a:path>
            </a:pathLst>
          </a:custGeom>
          <a:solidFill>
            <a:schemeClr val="accent2"/>
          </a:solidFill>
          <a:ln>
            <a:solidFill>
              <a:schemeClr val="accent2"/>
            </a:solidFill>
          </a:ln>
        </p:spPr>
        <p:txBody>
          <a:bodyPr lIns="45719" rIns="45719"/>
          <a:lstStyle/>
          <a:p>
            <a:pPr>
              <a:defRPr sz="1300">
                <a:solidFill>
                  <a:srgbClr val="BE343A"/>
                </a:solidFill>
                <a:latin typeface="Calibri"/>
                <a:ea typeface="Calibri"/>
                <a:cs typeface="Calibri"/>
                <a:sym typeface="Calibri"/>
              </a:defRPr>
            </a:pPr>
            <a:endParaRPr/>
          </a:p>
        </p:txBody>
      </p:sp>
      <p:sp>
        <p:nvSpPr>
          <p:cNvPr id="2" name="Google Shape;171;p9">
            <a:extLst>
              <a:ext uri="{FF2B5EF4-FFF2-40B4-BE49-F238E27FC236}">
                <a16:creationId xmlns:a16="http://schemas.microsoft.com/office/drawing/2014/main" id="{CE8752B0-54FB-428A-C470-E071284777CD}"/>
              </a:ext>
            </a:extLst>
          </p:cNvPr>
          <p:cNvSpPr txBox="1"/>
          <p:nvPr/>
        </p:nvSpPr>
        <p:spPr>
          <a:xfrm>
            <a:off x="785682" y="1694464"/>
            <a:ext cx="10987217" cy="39681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a:spAutoFit/>
          </a:bodyPr>
          <a:lstStyle/>
          <a:p>
            <a:pPr algn="just">
              <a:lnSpc>
                <a:spcPct val="200000"/>
              </a:lnSpc>
            </a:pPr>
            <a:r>
              <a:rPr lang="en-US" sz="1600" b="1" i="0" u="none" strike="noStrike" dirty="0">
                <a:effectLst/>
                <a:latin typeface="Bell MT" panose="02020503060305020303" pitchFamily="18" charset="77"/>
              </a:rPr>
              <a:t>Emphasis on Emojis as Contextual Cues:</a:t>
            </a:r>
            <a:endParaRPr lang="en-US" sz="1600" b="0" i="0" u="none" strike="noStrike" dirty="0">
              <a:effectLst/>
              <a:latin typeface="Bell MT" panose="02020503060305020303" pitchFamily="18" charset="77"/>
            </a:endParaRPr>
          </a:p>
          <a:p>
            <a:pPr marL="742950" lvl="1" indent="-285750" algn="just">
              <a:lnSpc>
                <a:spcPct val="200000"/>
              </a:lnSpc>
              <a:buFont typeface="Wingdings" pitchFamily="2" charset="2"/>
              <a:buChar char="§"/>
            </a:pPr>
            <a:r>
              <a:rPr lang="en-US" sz="1600" b="0" i="0" u="none" strike="noStrike" dirty="0">
                <a:effectLst/>
                <a:latin typeface="Bell MT" panose="02020503060305020303" pitchFamily="18" charset="77"/>
              </a:rPr>
              <a:t>Acknowledgment of the significant influence of emojis on sentiment in textual data.</a:t>
            </a:r>
          </a:p>
          <a:p>
            <a:pPr marL="742950" lvl="1" indent="-285750" algn="just">
              <a:lnSpc>
                <a:spcPct val="200000"/>
              </a:lnSpc>
              <a:buFont typeface="Wingdings" pitchFamily="2" charset="2"/>
              <a:buChar char="§"/>
            </a:pPr>
            <a:r>
              <a:rPr lang="en-US" sz="1600" b="0" i="0" u="none" strike="noStrike" dirty="0">
                <a:effectLst/>
                <a:latin typeface="Bell MT" panose="02020503060305020303" pitchFamily="18" charset="77"/>
              </a:rPr>
              <a:t>Recognition of emojis as vital contextual signals conveying emotions, tone, and mood.</a:t>
            </a:r>
          </a:p>
          <a:p>
            <a:pPr marL="742950" lvl="1" indent="-285750" algn="just">
              <a:lnSpc>
                <a:spcPct val="200000"/>
              </a:lnSpc>
              <a:buFont typeface="Wingdings" pitchFamily="2" charset="2"/>
              <a:buChar char="§"/>
            </a:pPr>
            <a:r>
              <a:rPr lang="en-US" sz="1600" b="0" i="0" u="none" strike="noStrike" dirty="0">
                <a:effectLst/>
                <a:latin typeface="Bell MT" panose="02020503060305020303" pitchFamily="18" charset="77"/>
              </a:rPr>
              <a:t>Improved contextual comprehension and sentiment analysis accuracy through emoji incorporation.</a:t>
            </a:r>
          </a:p>
          <a:p>
            <a:pPr algn="just">
              <a:lnSpc>
                <a:spcPct val="200000"/>
              </a:lnSpc>
            </a:pPr>
            <a:r>
              <a:rPr lang="en-US" sz="1600" b="1" i="0" u="none" strike="noStrike" dirty="0">
                <a:effectLst/>
                <a:latin typeface="Bell MT" panose="02020503060305020303" pitchFamily="18" charset="77"/>
              </a:rPr>
              <a:t>Comparative Analysis of Sentiment Analysis Models:</a:t>
            </a:r>
            <a:endParaRPr lang="en-US" sz="1600" b="0" i="0" u="none" strike="noStrike" dirty="0">
              <a:effectLst/>
              <a:latin typeface="Bell MT" panose="02020503060305020303" pitchFamily="18" charset="77"/>
            </a:endParaRPr>
          </a:p>
          <a:p>
            <a:pPr marL="742950" lvl="1" indent="-285750" algn="just">
              <a:lnSpc>
                <a:spcPct val="200000"/>
              </a:lnSpc>
              <a:buFont typeface="Wingdings" pitchFamily="2" charset="2"/>
              <a:buChar char="§"/>
            </a:pPr>
            <a:r>
              <a:rPr lang="en-US" sz="1600" b="0" i="0" u="none" strike="noStrike" dirty="0">
                <a:effectLst/>
                <a:latin typeface="Bell MT" panose="02020503060305020303" pitchFamily="18" charset="77"/>
              </a:rPr>
              <a:t>Evaluation of fastText, Keras Embedding Layer, and Word2Vec in CNN-LSTM and CNN-LSTM-Transformer models.</a:t>
            </a:r>
          </a:p>
          <a:p>
            <a:pPr marL="742950" lvl="1" indent="-285750" algn="just">
              <a:lnSpc>
                <a:spcPct val="200000"/>
              </a:lnSpc>
              <a:buFont typeface="Wingdings" pitchFamily="2" charset="2"/>
              <a:buChar char="§"/>
            </a:pPr>
            <a:r>
              <a:rPr lang="en-US" sz="1600" dirty="0">
                <a:latin typeface="Bell MT" panose="02020503060305020303" pitchFamily="18" charset="77"/>
              </a:rPr>
              <a:t>Assessment of semantic relationships between words that enhance contextual comprehension.</a:t>
            </a:r>
            <a:endParaRPr lang="en-US" sz="1600" b="0" i="0" u="none" strike="noStrike" dirty="0">
              <a:effectLst/>
              <a:latin typeface="Bell MT" panose="02020503060305020303" pitchFamily="18" charset="77"/>
            </a:endParaRPr>
          </a:p>
          <a:p>
            <a:pPr marL="742950" lvl="1" indent="-285750" algn="just">
              <a:lnSpc>
                <a:spcPct val="200000"/>
              </a:lnSpc>
              <a:buFont typeface="Wingdings" pitchFamily="2" charset="2"/>
              <a:buChar char="§"/>
            </a:pPr>
            <a:r>
              <a:rPr lang="en-US" sz="1600" b="0" i="0" u="none" strike="noStrike" dirty="0">
                <a:effectLst/>
                <a:latin typeface="Bell MT" panose="02020503060305020303" pitchFamily="18" charset="77"/>
              </a:rPr>
              <a:t>Correlation of different approaches with sentiment classification accuracy.</a:t>
            </a:r>
          </a:p>
        </p:txBody>
      </p:sp>
    </p:spTree>
    <p:extLst>
      <p:ext uri="{BB962C8B-B14F-4D97-AF65-F5344CB8AC3E}">
        <p14:creationId xmlns:p14="http://schemas.microsoft.com/office/powerpoint/2010/main" val="26160987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07;p3">
            <a:extLst>
              <a:ext uri="{FF2B5EF4-FFF2-40B4-BE49-F238E27FC236}">
                <a16:creationId xmlns:a16="http://schemas.microsoft.com/office/drawing/2014/main" id="{CEC658AD-250D-C948-6166-086EC7FEC010}"/>
              </a:ext>
            </a:extLst>
          </p:cNvPr>
          <p:cNvSpPr txBox="1"/>
          <p:nvPr/>
        </p:nvSpPr>
        <p:spPr>
          <a:xfrm>
            <a:off x="568411" y="193362"/>
            <a:ext cx="10342606" cy="12311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indent="9525" algn="ctr">
              <a:defRPr sz="4000" b="1">
                <a:solidFill>
                  <a:srgbClr val="0070C0"/>
                </a:solidFill>
                <a:latin typeface="Bookman Old Style"/>
                <a:ea typeface="Bookman Old Style"/>
                <a:cs typeface="Bookman Old Style"/>
                <a:sym typeface="Bookman Old Style"/>
              </a:defRPr>
            </a:lvl1pPr>
          </a:lstStyle>
          <a:p>
            <a:pPr marL="228600" marR="0" algn="ctr">
              <a:spcBef>
                <a:spcPts val="0"/>
              </a:spcBef>
              <a:spcAft>
                <a:spcPts val="0"/>
              </a:spcAft>
            </a:pPr>
            <a:r>
              <a:rPr lang="en-US" b="1" dirty="0">
                <a:ln>
                  <a:noFill/>
                </a:ln>
                <a:solidFill>
                  <a:schemeClr val="accent1"/>
                </a:solidFill>
                <a:effectLst/>
                <a:uFill>
                  <a:solidFill>
                    <a:srgbClr val="000000"/>
                  </a:solidFill>
                </a:uFill>
                <a:latin typeface="Bell MT" panose="02020503060305020303" pitchFamily="18" charset="0"/>
                <a:ea typeface="Times New Roman" panose="02020603050405020304" pitchFamily="18" charset="0"/>
              </a:rPr>
              <a:t>PROPOSED IMPLEMENTATION VS RESEARCH PAPERS’ IMPLEMENTATION</a:t>
            </a:r>
            <a:endParaRPr lang="en-US" dirty="0">
              <a:ln>
                <a:noFill/>
              </a:ln>
              <a:solidFill>
                <a:schemeClr val="accent1"/>
              </a:solidFill>
              <a:effectLst/>
              <a:uFill>
                <a:solidFill>
                  <a:srgbClr val="000000"/>
                </a:solidFill>
              </a:uFill>
              <a:latin typeface="Bell MT" panose="02020503060305020303" pitchFamily="18" charset="0"/>
              <a:ea typeface="Calibri" panose="020F0502020204030204" pitchFamily="34" charset="0"/>
            </a:endParaRPr>
          </a:p>
        </p:txBody>
      </p:sp>
      <p:sp>
        <p:nvSpPr>
          <p:cNvPr id="11" name="Google Shape;108;p3">
            <a:extLst>
              <a:ext uri="{FF2B5EF4-FFF2-40B4-BE49-F238E27FC236}">
                <a16:creationId xmlns:a16="http://schemas.microsoft.com/office/drawing/2014/main" id="{39EBEF1F-EAC9-8BD3-632D-615A4D5CFBA0}"/>
              </a:ext>
            </a:extLst>
          </p:cNvPr>
          <p:cNvSpPr/>
          <p:nvPr/>
        </p:nvSpPr>
        <p:spPr>
          <a:xfrm rot="10800000" flipH="1">
            <a:off x="2350213" y="1401607"/>
            <a:ext cx="7491572" cy="457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3600"/>
                </a:lnTo>
                <a:lnTo>
                  <a:pt x="21600" y="0"/>
                </a:lnTo>
                <a:lnTo>
                  <a:pt x="21600" y="18000"/>
                </a:lnTo>
                <a:lnTo>
                  <a:pt x="0" y="21600"/>
                </a:lnTo>
                <a:close/>
              </a:path>
            </a:pathLst>
          </a:custGeom>
          <a:solidFill>
            <a:schemeClr val="accent2"/>
          </a:solidFill>
          <a:ln>
            <a:solidFill>
              <a:schemeClr val="accent2"/>
            </a:solidFill>
          </a:ln>
        </p:spPr>
        <p:txBody>
          <a:bodyPr lIns="45719" rIns="45719"/>
          <a:lstStyle/>
          <a:p>
            <a:pPr>
              <a:defRPr sz="1300">
                <a:solidFill>
                  <a:srgbClr val="BE343A"/>
                </a:solidFill>
                <a:latin typeface="Calibri"/>
                <a:ea typeface="Calibri"/>
                <a:cs typeface="Calibri"/>
                <a:sym typeface="Calibri"/>
              </a:defRPr>
            </a:pPr>
            <a:endParaRPr/>
          </a:p>
        </p:txBody>
      </p:sp>
      <p:sp>
        <p:nvSpPr>
          <p:cNvPr id="2" name="Google Shape;171;p9">
            <a:extLst>
              <a:ext uri="{FF2B5EF4-FFF2-40B4-BE49-F238E27FC236}">
                <a16:creationId xmlns:a16="http://schemas.microsoft.com/office/drawing/2014/main" id="{CE8752B0-54FB-428A-C470-E071284777CD}"/>
              </a:ext>
            </a:extLst>
          </p:cNvPr>
          <p:cNvSpPr txBox="1"/>
          <p:nvPr/>
        </p:nvSpPr>
        <p:spPr>
          <a:xfrm>
            <a:off x="736255" y="1447329"/>
            <a:ext cx="10987217" cy="44606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a:spAutoFit/>
          </a:bodyPr>
          <a:lstStyle/>
          <a:p>
            <a:pPr algn="just">
              <a:lnSpc>
                <a:spcPct val="200000"/>
              </a:lnSpc>
            </a:pPr>
            <a:r>
              <a:rPr lang="en-US" sz="1600" b="1" i="0" u="none" strike="noStrike" dirty="0">
                <a:effectLst/>
                <a:latin typeface="Bell MT" panose="02020503060305020303" pitchFamily="18" charset="77"/>
              </a:rPr>
              <a:t>Innovative Model Architecture:</a:t>
            </a:r>
            <a:endParaRPr lang="en-US" sz="1600" b="0" i="0" u="none" strike="noStrike" dirty="0">
              <a:effectLst/>
              <a:latin typeface="Bell MT" panose="02020503060305020303" pitchFamily="18" charset="77"/>
            </a:endParaRPr>
          </a:p>
          <a:p>
            <a:pPr marL="742950" lvl="1" indent="-285750" algn="just">
              <a:lnSpc>
                <a:spcPct val="200000"/>
              </a:lnSpc>
              <a:buFont typeface="Wingdings" pitchFamily="2" charset="2"/>
              <a:buChar char="§"/>
            </a:pPr>
            <a:r>
              <a:rPr lang="en-US" sz="1600" b="0" i="0" u="none" strike="noStrike" dirty="0">
                <a:effectLst/>
                <a:latin typeface="Bell MT" panose="02020503060305020303" pitchFamily="18" charset="77"/>
              </a:rPr>
              <a:t>Introduction of a hybrid CNN-LSTM model with early stopping and batch normalization.</a:t>
            </a:r>
          </a:p>
          <a:p>
            <a:pPr marL="742950" lvl="1" indent="-285750" algn="just">
              <a:lnSpc>
                <a:spcPct val="200000"/>
              </a:lnSpc>
              <a:buFont typeface="Wingdings" pitchFamily="2" charset="2"/>
              <a:buChar char="§"/>
            </a:pPr>
            <a:r>
              <a:rPr lang="en-US" sz="1600" b="0" i="0" u="none" strike="noStrike" dirty="0">
                <a:effectLst/>
                <a:latin typeface="Bell MT" panose="02020503060305020303" pitchFamily="18" charset="77"/>
              </a:rPr>
              <a:t>Effective capturing of sequential text information, enhancing performance across various text categorization tasks.</a:t>
            </a:r>
          </a:p>
          <a:p>
            <a:pPr marL="742950" lvl="1" indent="-285750" algn="just">
              <a:lnSpc>
                <a:spcPct val="200000"/>
              </a:lnSpc>
              <a:buFont typeface="Wingdings" pitchFamily="2" charset="2"/>
              <a:buChar char="§"/>
            </a:pPr>
            <a:r>
              <a:rPr lang="en-US" sz="1600" b="0" i="0" u="none" strike="noStrike" dirty="0">
                <a:effectLst/>
                <a:latin typeface="Bell MT" panose="02020503060305020303" pitchFamily="18" charset="77"/>
              </a:rPr>
              <a:t>Distinction from research papers that present varied CNN architectures.</a:t>
            </a:r>
          </a:p>
          <a:p>
            <a:pPr algn="just">
              <a:lnSpc>
                <a:spcPct val="200000"/>
              </a:lnSpc>
            </a:pPr>
            <a:r>
              <a:rPr lang="en-US" sz="1600" b="1" i="0" u="none" strike="noStrike" dirty="0">
                <a:effectLst/>
                <a:latin typeface="Bell MT" panose="02020503060305020303" pitchFamily="18" charset="77"/>
              </a:rPr>
              <a:t>Advanced Hyperparameters:</a:t>
            </a:r>
            <a:endParaRPr lang="en-US" sz="1600" b="0" i="0" u="none" strike="noStrike" dirty="0">
              <a:effectLst/>
              <a:latin typeface="Bell MT" panose="02020503060305020303" pitchFamily="18" charset="77"/>
            </a:endParaRPr>
          </a:p>
          <a:p>
            <a:pPr marL="742950" lvl="1" indent="-285750" algn="just">
              <a:lnSpc>
                <a:spcPct val="200000"/>
              </a:lnSpc>
              <a:buFont typeface="Wingdings" pitchFamily="2" charset="2"/>
              <a:buChar char="§"/>
            </a:pPr>
            <a:r>
              <a:rPr lang="en-US" sz="1600" b="0" i="0" u="none" strike="noStrike" dirty="0">
                <a:effectLst/>
                <a:latin typeface="Bell MT" panose="02020503060305020303" pitchFamily="18" charset="77"/>
              </a:rPr>
              <a:t>Incorporation of advancements in hyperparameters, including increased filters, batch normalization, and early stopping.</a:t>
            </a:r>
          </a:p>
          <a:p>
            <a:pPr marL="742950" lvl="1" indent="-285750" algn="just">
              <a:lnSpc>
                <a:spcPct val="200000"/>
              </a:lnSpc>
              <a:buFont typeface="Wingdings" pitchFamily="2" charset="2"/>
              <a:buChar char="§"/>
            </a:pPr>
            <a:r>
              <a:rPr lang="en-US" sz="1600" b="0" i="0" u="none" strike="noStrike" dirty="0">
                <a:effectLst/>
                <a:latin typeface="Bell MT" panose="02020503060305020303" pitchFamily="18" charset="77"/>
              </a:rPr>
              <a:t>Use of distinct dropout rates for different datasets and the integration of three embeddings (Word2Vec, </a:t>
            </a:r>
            <a:r>
              <a:rPr lang="en-US" sz="1600" dirty="0" err="1">
                <a:latin typeface="Bell MT" panose="02020503060305020303" pitchFamily="18" charset="77"/>
              </a:rPr>
              <a:t>f</a:t>
            </a:r>
            <a:r>
              <a:rPr lang="en-US" sz="1600" b="0" i="0" u="none" strike="noStrike" dirty="0" err="1">
                <a:effectLst/>
                <a:latin typeface="Bell MT" panose="02020503060305020303" pitchFamily="18" charset="77"/>
              </a:rPr>
              <a:t>astText</a:t>
            </a:r>
            <a:r>
              <a:rPr lang="en-US" sz="1600" b="0" i="0" u="none" strike="noStrike" dirty="0">
                <a:effectLst/>
                <a:latin typeface="Bell MT" panose="02020503060305020303" pitchFamily="18" charset="77"/>
              </a:rPr>
              <a:t>, </a:t>
            </a:r>
            <a:r>
              <a:rPr lang="en-US" sz="1600" b="0" i="0" u="none" strike="noStrike" dirty="0" err="1">
                <a:effectLst/>
                <a:latin typeface="Bell MT" panose="02020503060305020303" pitchFamily="18" charset="77"/>
              </a:rPr>
              <a:t>Keras</a:t>
            </a:r>
            <a:r>
              <a:rPr lang="en-US" sz="1600" b="0" i="0" u="none" strike="noStrike" dirty="0">
                <a:effectLst/>
                <a:latin typeface="Bell MT" panose="02020503060305020303" pitchFamily="18" charset="77"/>
              </a:rPr>
              <a:t> embedding layers).</a:t>
            </a:r>
          </a:p>
          <a:p>
            <a:pPr marL="742950" lvl="1" indent="-285750" algn="just">
              <a:lnSpc>
                <a:spcPct val="200000"/>
              </a:lnSpc>
              <a:buFont typeface="Wingdings" pitchFamily="2" charset="2"/>
              <a:buChar char="§"/>
            </a:pPr>
            <a:r>
              <a:rPr lang="en-US" sz="1600" b="0" i="0" u="none" strike="noStrike" dirty="0">
                <a:effectLst/>
                <a:latin typeface="Bell MT" panose="02020503060305020303" pitchFamily="18" charset="77"/>
              </a:rPr>
              <a:t>Improved adaptability across datasets, contributing to overall performance enhancement.</a:t>
            </a:r>
          </a:p>
        </p:txBody>
      </p:sp>
    </p:spTree>
    <p:extLst>
      <p:ext uri="{BB962C8B-B14F-4D97-AF65-F5344CB8AC3E}">
        <p14:creationId xmlns:p14="http://schemas.microsoft.com/office/powerpoint/2010/main" val="42466056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07;p3">
            <a:extLst>
              <a:ext uri="{FF2B5EF4-FFF2-40B4-BE49-F238E27FC236}">
                <a16:creationId xmlns:a16="http://schemas.microsoft.com/office/drawing/2014/main" id="{CEC658AD-250D-C948-6166-086EC7FEC010}"/>
              </a:ext>
            </a:extLst>
          </p:cNvPr>
          <p:cNvSpPr txBox="1"/>
          <p:nvPr/>
        </p:nvSpPr>
        <p:spPr>
          <a:xfrm>
            <a:off x="294290" y="429975"/>
            <a:ext cx="11424744" cy="6155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9525" algn="ctr">
              <a:defRPr sz="4000" b="1">
                <a:solidFill>
                  <a:srgbClr val="0070C0"/>
                </a:solidFill>
                <a:latin typeface="Bookman Old Style"/>
                <a:ea typeface="Bookman Old Style"/>
                <a:cs typeface="Bookman Old Style"/>
                <a:sym typeface="Bookman Old Style"/>
              </a:defRPr>
            </a:lvl1pPr>
          </a:lstStyle>
          <a:p>
            <a:r>
              <a:rPr lang="en-US" dirty="0">
                <a:latin typeface="Bell MT" panose="02020503060305020303" pitchFamily="18" charset="77"/>
              </a:rPr>
              <a:t>REFERENCES</a:t>
            </a:r>
          </a:p>
        </p:txBody>
      </p:sp>
      <p:sp>
        <p:nvSpPr>
          <p:cNvPr id="11" name="Google Shape;108;p3">
            <a:extLst>
              <a:ext uri="{FF2B5EF4-FFF2-40B4-BE49-F238E27FC236}">
                <a16:creationId xmlns:a16="http://schemas.microsoft.com/office/drawing/2014/main" id="{39EBEF1F-EAC9-8BD3-632D-615A4D5CFBA0}"/>
              </a:ext>
            </a:extLst>
          </p:cNvPr>
          <p:cNvSpPr/>
          <p:nvPr/>
        </p:nvSpPr>
        <p:spPr>
          <a:xfrm rot="10800000" flipH="1">
            <a:off x="2350214" y="1080963"/>
            <a:ext cx="7491572" cy="457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3600"/>
                </a:lnTo>
                <a:lnTo>
                  <a:pt x="21600" y="0"/>
                </a:lnTo>
                <a:lnTo>
                  <a:pt x="21600" y="18000"/>
                </a:lnTo>
                <a:lnTo>
                  <a:pt x="0" y="21600"/>
                </a:lnTo>
                <a:close/>
              </a:path>
            </a:pathLst>
          </a:custGeom>
          <a:solidFill>
            <a:schemeClr val="accent2"/>
          </a:solidFill>
          <a:ln>
            <a:solidFill>
              <a:schemeClr val="accent2"/>
            </a:solidFill>
          </a:ln>
        </p:spPr>
        <p:txBody>
          <a:bodyPr lIns="45719" rIns="45719"/>
          <a:lstStyle/>
          <a:p>
            <a:pPr>
              <a:defRPr sz="1300">
                <a:solidFill>
                  <a:srgbClr val="BE343A"/>
                </a:solidFill>
                <a:latin typeface="Calibri"/>
                <a:ea typeface="Calibri"/>
                <a:cs typeface="Calibri"/>
                <a:sym typeface="Calibri"/>
              </a:defRPr>
            </a:pPr>
            <a:endParaRPr/>
          </a:p>
        </p:txBody>
      </p:sp>
      <p:sp>
        <p:nvSpPr>
          <p:cNvPr id="4" name="TextBox 3">
            <a:extLst>
              <a:ext uri="{FF2B5EF4-FFF2-40B4-BE49-F238E27FC236}">
                <a16:creationId xmlns:a16="http://schemas.microsoft.com/office/drawing/2014/main" id="{172246C3-FDDB-0045-F3D1-D8C3E2D16AC1}"/>
              </a:ext>
            </a:extLst>
          </p:cNvPr>
          <p:cNvSpPr txBox="1"/>
          <p:nvPr/>
        </p:nvSpPr>
        <p:spPr>
          <a:xfrm>
            <a:off x="580769" y="1232926"/>
            <a:ext cx="11138266" cy="44606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42900" indent="-342900" algn="just">
              <a:lnSpc>
                <a:spcPct val="200000"/>
              </a:lnSpc>
              <a:buSzPct val="100000"/>
              <a:buFont typeface="+mj-lt"/>
              <a:buAutoNum type="arabicPeriod"/>
              <a:defRPr sz="1800">
                <a:latin typeface="Bookman Old Style"/>
                <a:ea typeface="Bookman Old Style"/>
                <a:cs typeface="Bookman Old Style"/>
                <a:sym typeface="Bookman Old Style"/>
              </a:defRPr>
            </a:pPr>
            <a:r>
              <a:rPr lang="en-US" sz="1600" dirty="0">
                <a:latin typeface="Bell MT" panose="02020503060305020303" pitchFamily="18" charset="77"/>
              </a:rPr>
              <a:t>Poornima A, </a:t>
            </a:r>
            <a:r>
              <a:rPr lang="en-US" sz="1600" dirty="0" err="1">
                <a:latin typeface="Bell MT" panose="02020503060305020303" pitchFamily="18" charset="77"/>
              </a:rPr>
              <a:t>Nataraj</a:t>
            </a:r>
            <a:r>
              <a:rPr lang="en-US" sz="1600" dirty="0">
                <a:latin typeface="Bell MT" panose="02020503060305020303" pitchFamily="18" charset="77"/>
              </a:rPr>
              <a:t> , Nithya R, Nirmala D, </a:t>
            </a:r>
            <a:r>
              <a:rPr lang="en-US" sz="1600" dirty="0" err="1">
                <a:latin typeface="Bell MT" panose="02020503060305020303" pitchFamily="18" charset="77"/>
              </a:rPr>
              <a:t>Divya</a:t>
            </a:r>
            <a:r>
              <a:rPr lang="en-US" sz="1600" dirty="0">
                <a:latin typeface="Bell MT" panose="02020503060305020303" pitchFamily="18" charset="77"/>
              </a:rPr>
              <a:t> P. (2022), "Sentiment Analysis of Tweets in Twitter Using CNN," 2022 International Conference on Computer Communication and Informatics (ICCCI)</a:t>
            </a:r>
          </a:p>
          <a:p>
            <a:pPr marL="342900" indent="-342900" algn="just">
              <a:lnSpc>
                <a:spcPct val="200000"/>
              </a:lnSpc>
              <a:buSzPct val="100000"/>
              <a:buFont typeface="+mj-lt"/>
              <a:buAutoNum type="arabicPeriod"/>
              <a:defRPr sz="1800">
                <a:latin typeface="Bookman Old Style"/>
                <a:ea typeface="Bookman Old Style"/>
                <a:cs typeface="Bookman Old Style"/>
                <a:sym typeface="Bookman Old Style"/>
              </a:defRPr>
            </a:pPr>
            <a:endParaRPr lang="en-US" sz="1600" dirty="0">
              <a:latin typeface="Bell MT" panose="02020503060305020303" pitchFamily="18" charset="77"/>
            </a:endParaRPr>
          </a:p>
          <a:p>
            <a:pPr marL="342900" indent="-342900" algn="just">
              <a:lnSpc>
                <a:spcPct val="200000"/>
              </a:lnSpc>
              <a:buSzPct val="100000"/>
              <a:buFont typeface="+mj-lt"/>
              <a:buAutoNum type="arabicPeriod"/>
              <a:defRPr sz="1800">
                <a:latin typeface="Bookman Old Style"/>
                <a:ea typeface="Bookman Old Style"/>
                <a:cs typeface="Bookman Old Style"/>
                <a:sym typeface="Bookman Old Style"/>
              </a:defRPr>
            </a:pPr>
            <a:r>
              <a:rPr lang="en-US" sz="1600" dirty="0">
                <a:latin typeface="Bell MT" panose="02020503060305020303" pitchFamily="18" charset="77"/>
              </a:rPr>
              <a:t>S. Hafeez and N. </a:t>
            </a:r>
            <a:r>
              <a:rPr lang="en-US" sz="1600" dirty="0" err="1">
                <a:latin typeface="Bell MT" panose="02020503060305020303" pitchFamily="18" charset="77"/>
              </a:rPr>
              <a:t>Kathirisetty</a:t>
            </a:r>
            <a:r>
              <a:rPr lang="en-US" sz="1600" dirty="0">
                <a:latin typeface="Bell MT" panose="02020503060305020303" pitchFamily="18" charset="77"/>
              </a:rPr>
              <a:t>. (2022), "Effects and Comparison of different Data pre-processing techniques and ML and deep learning models for sentiment analysis: SVM, KNN, PCA with SVM and CNN" 2022 First International Conference on Artificial Intelligence Trends and Pattern Recognition (ICAITPR)</a:t>
            </a:r>
          </a:p>
          <a:p>
            <a:pPr marL="342900" indent="-342900" algn="just">
              <a:lnSpc>
                <a:spcPct val="200000"/>
              </a:lnSpc>
              <a:buSzPct val="100000"/>
              <a:buFont typeface="+mj-lt"/>
              <a:buAutoNum type="arabicPeriod"/>
              <a:defRPr sz="1800">
                <a:latin typeface="Bookman Old Style"/>
                <a:ea typeface="Bookman Old Style"/>
                <a:cs typeface="Bookman Old Style"/>
                <a:sym typeface="Bookman Old Style"/>
              </a:defRPr>
            </a:pPr>
            <a:endParaRPr lang="en-US" sz="1600" dirty="0">
              <a:latin typeface="Bell MT" panose="02020503060305020303" pitchFamily="18" charset="77"/>
            </a:endParaRPr>
          </a:p>
          <a:p>
            <a:pPr marL="342900" indent="-342900" algn="just">
              <a:lnSpc>
                <a:spcPct val="200000"/>
              </a:lnSpc>
              <a:buSzPct val="100000"/>
              <a:buFont typeface="+mj-lt"/>
              <a:buAutoNum type="arabicPeriod"/>
              <a:defRPr sz="1800">
                <a:latin typeface="Bookman Old Style"/>
                <a:ea typeface="Bookman Old Style"/>
                <a:cs typeface="Bookman Old Style"/>
                <a:sym typeface="Bookman Old Style"/>
              </a:defRPr>
            </a:pPr>
            <a:r>
              <a:rPr lang="en-US" sz="1600" dirty="0">
                <a:latin typeface="Bell MT" panose="02020503060305020303" pitchFamily="18" charset="77"/>
              </a:rPr>
              <a:t>S. </a:t>
            </a:r>
            <a:r>
              <a:rPr lang="en-US" sz="1600" dirty="0" err="1">
                <a:latin typeface="Bell MT" panose="02020503060305020303" pitchFamily="18" charset="77"/>
              </a:rPr>
              <a:t>Smetanin</a:t>
            </a:r>
            <a:r>
              <a:rPr lang="en-US" sz="1600" dirty="0">
                <a:latin typeface="Bell MT" panose="02020503060305020303" pitchFamily="18" charset="77"/>
              </a:rPr>
              <a:t> and M. Komarov. (2019), "Sentiment Analysis of Product Reviews in Russian using Convolutional Neural Networks," 2019 IEEE 21st Conference on Business Informatics (CBI)</a:t>
            </a:r>
          </a:p>
        </p:txBody>
      </p:sp>
    </p:spTree>
    <p:extLst>
      <p:ext uri="{BB962C8B-B14F-4D97-AF65-F5344CB8AC3E}">
        <p14:creationId xmlns:p14="http://schemas.microsoft.com/office/powerpoint/2010/main" val="36024455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oogle Shape;179;p10">
            <a:extLst>
              <a:ext uri="{FF2B5EF4-FFF2-40B4-BE49-F238E27FC236}">
                <a16:creationId xmlns:a16="http://schemas.microsoft.com/office/drawing/2014/main" id="{620A730F-2F82-6E26-87F9-F76F986FDBA8}"/>
              </a:ext>
            </a:extLst>
          </p:cNvPr>
          <p:cNvGrpSpPr/>
          <p:nvPr/>
        </p:nvGrpSpPr>
        <p:grpSpPr>
          <a:xfrm>
            <a:off x="1860347" y="2002894"/>
            <a:ext cx="8471306" cy="2852211"/>
            <a:chOff x="610009" y="0"/>
            <a:chExt cx="7830809" cy="2546101"/>
          </a:xfrm>
        </p:grpSpPr>
        <p:sp>
          <p:nvSpPr>
            <p:cNvPr id="9" name="Google Shape;180;p10">
              <a:extLst>
                <a:ext uri="{FF2B5EF4-FFF2-40B4-BE49-F238E27FC236}">
                  <a16:creationId xmlns:a16="http://schemas.microsoft.com/office/drawing/2014/main" id="{407AB21A-F877-DC56-475E-709810318BBD}"/>
                </a:ext>
              </a:extLst>
            </p:cNvPr>
            <p:cNvSpPr/>
            <p:nvPr/>
          </p:nvSpPr>
          <p:spPr>
            <a:xfrm>
              <a:off x="7710513" y="0"/>
              <a:ext cx="730305" cy="9275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935"/>
                  </a:lnTo>
                  <a:lnTo>
                    <a:pt x="20695" y="935"/>
                  </a:lnTo>
                  <a:lnTo>
                    <a:pt x="20695" y="21600"/>
                  </a:lnTo>
                  <a:lnTo>
                    <a:pt x="21600" y="21600"/>
                  </a:lnTo>
                  <a:lnTo>
                    <a:pt x="21600" y="0"/>
                  </a:lnTo>
                  <a:close/>
                </a:path>
              </a:pathLst>
            </a:custGeom>
            <a:solidFill>
              <a:schemeClr val="accent2"/>
            </a:solidFill>
            <a:ln w="9525" cap="flat">
              <a:solidFill>
                <a:schemeClr val="accent2"/>
              </a:solidFill>
              <a:prstDash val="solid"/>
              <a:round/>
            </a:ln>
            <a:effectLst/>
          </p:spPr>
          <p:txBody>
            <a:bodyPr wrap="square" lIns="45719" tIns="45719" rIns="45719" bIns="45719" numCol="1" anchor="t">
              <a:noAutofit/>
            </a:bodyPr>
            <a:lstStyle/>
            <a:p>
              <a:pPr>
                <a:defRPr sz="1100">
                  <a:latin typeface="Calibri"/>
                  <a:ea typeface="Calibri"/>
                  <a:cs typeface="Calibri"/>
                  <a:sym typeface="Calibri"/>
                </a:defRPr>
              </a:pPr>
              <a:endParaRPr/>
            </a:p>
          </p:txBody>
        </p:sp>
        <p:sp>
          <p:nvSpPr>
            <p:cNvPr id="10" name="Google Shape;181;p10">
              <a:extLst>
                <a:ext uri="{FF2B5EF4-FFF2-40B4-BE49-F238E27FC236}">
                  <a16:creationId xmlns:a16="http://schemas.microsoft.com/office/drawing/2014/main" id="{FA192AAD-3E77-DDF8-70F3-E350E7EA36F7}"/>
                </a:ext>
              </a:extLst>
            </p:cNvPr>
            <p:cNvSpPr/>
            <p:nvPr/>
          </p:nvSpPr>
          <p:spPr>
            <a:xfrm>
              <a:off x="610009" y="1618536"/>
              <a:ext cx="730305" cy="927565"/>
            </a:xfrm>
            <a:custGeom>
              <a:avLst/>
              <a:gdLst/>
              <a:ahLst/>
              <a:cxnLst>
                <a:cxn ang="0">
                  <a:pos x="wd2" y="hd2"/>
                </a:cxn>
                <a:cxn ang="5400000">
                  <a:pos x="wd2" y="hd2"/>
                </a:cxn>
                <a:cxn ang="10800000">
                  <a:pos x="wd2" y="hd2"/>
                </a:cxn>
                <a:cxn ang="16200000">
                  <a:pos x="wd2" y="hd2"/>
                </a:cxn>
              </a:cxnLst>
              <a:rect l="0" t="0" r="r" b="b"/>
              <a:pathLst>
                <a:path w="21600" h="21600" extrusionOk="0">
                  <a:moveTo>
                    <a:pt x="21600" y="20664"/>
                  </a:moveTo>
                  <a:lnTo>
                    <a:pt x="905" y="20664"/>
                  </a:lnTo>
                  <a:lnTo>
                    <a:pt x="905" y="0"/>
                  </a:lnTo>
                  <a:lnTo>
                    <a:pt x="0" y="0"/>
                  </a:lnTo>
                  <a:lnTo>
                    <a:pt x="0" y="21600"/>
                  </a:lnTo>
                  <a:lnTo>
                    <a:pt x="21600" y="21600"/>
                  </a:lnTo>
                  <a:lnTo>
                    <a:pt x="21600" y="20664"/>
                  </a:lnTo>
                  <a:close/>
                </a:path>
              </a:pathLst>
            </a:custGeom>
            <a:solidFill>
              <a:schemeClr val="accent2"/>
            </a:solidFill>
            <a:ln w="9525" cap="flat">
              <a:solidFill>
                <a:schemeClr val="accent2"/>
              </a:solidFill>
              <a:prstDash val="solid"/>
              <a:round/>
            </a:ln>
            <a:effectLst/>
          </p:spPr>
          <p:txBody>
            <a:bodyPr wrap="square" lIns="45719" tIns="45719" rIns="45719" bIns="45719" numCol="1" anchor="t">
              <a:noAutofit/>
            </a:bodyPr>
            <a:lstStyle/>
            <a:p>
              <a:pPr>
                <a:defRPr sz="1100">
                  <a:latin typeface="Calibri"/>
                  <a:ea typeface="Calibri"/>
                  <a:cs typeface="Calibri"/>
                  <a:sym typeface="Calibri"/>
                </a:defRPr>
              </a:pPr>
              <a:endParaRPr/>
            </a:p>
          </p:txBody>
        </p:sp>
      </p:grpSp>
      <p:sp>
        <p:nvSpPr>
          <p:cNvPr id="12" name="TextBox 11">
            <a:extLst>
              <a:ext uri="{FF2B5EF4-FFF2-40B4-BE49-F238E27FC236}">
                <a16:creationId xmlns:a16="http://schemas.microsoft.com/office/drawing/2014/main" id="{8A7EDB46-4496-9E5B-FED4-461F4FF45620}"/>
              </a:ext>
            </a:extLst>
          </p:cNvPr>
          <p:cNvSpPr txBox="1"/>
          <p:nvPr/>
        </p:nvSpPr>
        <p:spPr>
          <a:xfrm>
            <a:off x="3046971" y="3046581"/>
            <a:ext cx="6098058" cy="769441"/>
          </a:xfrm>
          <a:prstGeom prst="rect">
            <a:avLst/>
          </a:prstGeom>
          <a:noFill/>
        </p:spPr>
        <p:txBody>
          <a:bodyPr wrap="square">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8500"/>
                </a:solidFill>
                <a:effectLst/>
                <a:uLnTx/>
                <a:uFillTx/>
                <a:latin typeface="Bell MT" panose="02020503060305020303" pitchFamily="18" charset="0"/>
                <a:ea typeface="+mj-ea"/>
                <a:cs typeface="+mj-cs"/>
                <a:sym typeface="Arial"/>
              </a:rPr>
              <a:t>THANK YOU</a:t>
            </a:r>
          </a:p>
        </p:txBody>
      </p:sp>
    </p:spTree>
    <p:extLst>
      <p:ext uri="{BB962C8B-B14F-4D97-AF65-F5344CB8AC3E}">
        <p14:creationId xmlns:p14="http://schemas.microsoft.com/office/powerpoint/2010/main" val="1311854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07;p3">
            <a:extLst>
              <a:ext uri="{FF2B5EF4-FFF2-40B4-BE49-F238E27FC236}">
                <a16:creationId xmlns:a16="http://schemas.microsoft.com/office/drawing/2014/main" id="{CEC658AD-250D-C948-6166-086EC7FEC010}"/>
              </a:ext>
            </a:extLst>
          </p:cNvPr>
          <p:cNvSpPr txBox="1"/>
          <p:nvPr/>
        </p:nvSpPr>
        <p:spPr>
          <a:xfrm>
            <a:off x="864109" y="443008"/>
            <a:ext cx="10285105" cy="6155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indent="9525" algn="ctr">
              <a:defRPr sz="4000" b="1">
                <a:solidFill>
                  <a:srgbClr val="0070C0"/>
                </a:solidFill>
                <a:latin typeface="Bookman Old Style"/>
                <a:ea typeface="Bookman Old Style"/>
                <a:cs typeface="Bookman Old Style"/>
                <a:sym typeface="Bookman Old Style"/>
              </a:defRPr>
            </a:lvl1pPr>
          </a:lstStyle>
          <a:p>
            <a:endParaRPr lang="en-US" dirty="0">
              <a:latin typeface="Bell MT" panose="02020503060305020303" pitchFamily="18" charset="77"/>
            </a:endParaRPr>
          </a:p>
        </p:txBody>
      </p:sp>
      <p:sp>
        <p:nvSpPr>
          <p:cNvPr id="11" name="Google Shape;108;p3">
            <a:extLst>
              <a:ext uri="{FF2B5EF4-FFF2-40B4-BE49-F238E27FC236}">
                <a16:creationId xmlns:a16="http://schemas.microsoft.com/office/drawing/2014/main" id="{39EBEF1F-EAC9-8BD3-632D-615A4D5CFBA0}"/>
              </a:ext>
            </a:extLst>
          </p:cNvPr>
          <p:cNvSpPr/>
          <p:nvPr/>
        </p:nvSpPr>
        <p:spPr>
          <a:xfrm rot="10800000" flipH="1">
            <a:off x="2260875" y="924968"/>
            <a:ext cx="7491572" cy="457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3600"/>
                </a:lnTo>
                <a:lnTo>
                  <a:pt x="21600" y="0"/>
                </a:lnTo>
                <a:lnTo>
                  <a:pt x="21600" y="18000"/>
                </a:lnTo>
                <a:lnTo>
                  <a:pt x="0" y="21600"/>
                </a:lnTo>
                <a:close/>
              </a:path>
            </a:pathLst>
          </a:custGeom>
          <a:solidFill>
            <a:schemeClr val="accent2"/>
          </a:solidFill>
          <a:ln>
            <a:solidFill>
              <a:schemeClr val="accent2"/>
            </a:solidFill>
          </a:ln>
        </p:spPr>
        <p:txBody>
          <a:bodyPr lIns="45719" rIns="45719"/>
          <a:lstStyle/>
          <a:p>
            <a:pPr>
              <a:defRPr sz="1300">
                <a:solidFill>
                  <a:srgbClr val="BE343A"/>
                </a:solidFill>
                <a:latin typeface="Calibri"/>
                <a:ea typeface="Calibri"/>
                <a:cs typeface="Calibri"/>
                <a:sym typeface="Calibri"/>
              </a:defRPr>
            </a:pPr>
            <a:endParaRPr/>
          </a:p>
        </p:txBody>
      </p:sp>
      <p:sp>
        <p:nvSpPr>
          <p:cNvPr id="2" name="TextBox 4">
            <a:extLst>
              <a:ext uri="{FF2B5EF4-FFF2-40B4-BE49-F238E27FC236}">
                <a16:creationId xmlns:a16="http://schemas.microsoft.com/office/drawing/2014/main" id="{DBB51FFD-E028-5D3C-E979-5126F0A34EEB}"/>
              </a:ext>
            </a:extLst>
          </p:cNvPr>
          <p:cNvSpPr txBox="1"/>
          <p:nvPr/>
        </p:nvSpPr>
        <p:spPr>
          <a:xfrm>
            <a:off x="4093050" y="5879461"/>
            <a:ext cx="4168448" cy="4836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marL="228600" indent="-228600">
              <a:lnSpc>
                <a:spcPct val="90000"/>
              </a:lnSpc>
              <a:spcBef>
                <a:spcPts val="1000"/>
              </a:spcBef>
              <a:defRPr sz="1600">
                <a:latin typeface="Calibri"/>
                <a:ea typeface="Calibri"/>
                <a:cs typeface="Calibri"/>
                <a:sym typeface="Calibri"/>
              </a:defRPr>
            </a:lvl1pPr>
          </a:lstStyle>
          <a:p>
            <a:pPr algn="ctr"/>
            <a:r>
              <a:rPr sz="1400" dirty="0">
                <a:latin typeface="Bell MT" panose="02020503060305020303" pitchFamily="18" charset="77"/>
              </a:rPr>
              <a:t>Fig 1.1</a:t>
            </a:r>
            <a:r>
              <a:rPr lang="en-US" sz="1400" dirty="0">
                <a:latin typeface="Bell MT" panose="02020503060305020303" pitchFamily="18" charset="77"/>
              </a:rPr>
              <a:t>:</a:t>
            </a:r>
            <a:r>
              <a:rPr sz="1400" dirty="0">
                <a:latin typeface="Bell MT" panose="02020503060305020303" pitchFamily="18" charset="77"/>
              </a:rPr>
              <a:t> Percentage classification of tweets based on US Airlines</a:t>
            </a:r>
          </a:p>
        </p:txBody>
      </p:sp>
      <p:pic>
        <p:nvPicPr>
          <p:cNvPr id="3" name="Image" descr="Image">
            <a:extLst>
              <a:ext uri="{FF2B5EF4-FFF2-40B4-BE49-F238E27FC236}">
                <a16:creationId xmlns:a16="http://schemas.microsoft.com/office/drawing/2014/main" id="{A793E439-4393-C447-98E6-656BCC3519F9}"/>
              </a:ext>
            </a:extLst>
          </p:cNvPr>
          <p:cNvPicPr>
            <a:picLocks noChangeAspect="1"/>
          </p:cNvPicPr>
          <p:nvPr/>
        </p:nvPicPr>
        <p:blipFill>
          <a:blip r:embed="rId3"/>
          <a:stretch>
            <a:fillRect/>
          </a:stretch>
        </p:blipFill>
        <p:spPr>
          <a:xfrm>
            <a:off x="3219802" y="1194226"/>
            <a:ext cx="5752396" cy="4469547"/>
          </a:xfrm>
          <a:prstGeom prst="rect">
            <a:avLst/>
          </a:prstGeom>
          <a:ln w="12700">
            <a:solidFill>
              <a:srgbClr val="000000"/>
            </a:solidFill>
            <a:miter lim="400000"/>
          </a:ln>
        </p:spPr>
      </p:pic>
      <p:sp>
        <p:nvSpPr>
          <p:cNvPr id="5" name="TextBox 4">
            <a:extLst>
              <a:ext uri="{FF2B5EF4-FFF2-40B4-BE49-F238E27FC236}">
                <a16:creationId xmlns:a16="http://schemas.microsoft.com/office/drawing/2014/main" id="{AAC67F83-0A84-E1F6-4172-DA771176F802}"/>
              </a:ext>
            </a:extLst>
          </p:cNvPr>
          <p:cNvSpPr txBox="1"/>
          <p:nvPr/>
        </p:nvSpPr>
        <p:spPr>
          <a:xfrm>
            <a:off x="949771" y="262804"/>
            <a:ext cx="10455006"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srgbClr val="3C73CF"/>
                </a:solidFill>
                <a:effectLst/>
                <a:uLnTx/>
                <a:uFillTx/>
                <a:latin typeface="Bell MT" panose="02020503060305020303" pitchFamily="18" charset="77"/>
                <a:cs typeface="Arial"/>
                <a:sym typeface="Arial"/>
              </a:rPr>
              <a:t>EDA – TWITTER US AIRLINE DATASET</a:t>
            </a:r>
          </a:p>
        </p:txBody>
      </p:sp>
    </p:spTree>
    <p:extLst>
      <p:ext uri="{BB962C8B-B14F-4D97-AF65-F5344CB8AC3E}">
        <p14:creationId xmlns:p14="http://schemas.microsoft.com/office/powerpoint/2010/main" val="676114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07;p3">
            <a:extLst>
              <a:ext uri="{FF2B5EF4-FFF2-40B4-BE49-F238E27FC236}">
                <a16:creationId xmlns:a16="http://schemas.microsoft.com/office/drawing/2014/main" id="{CEC658AD-250D-C948-6166-086EC7FEC010}"/>
              </a:ext>
            </a:extLst>
          </p:cNvPr>
          <p:cNvSpPr txBox="1"/>
          <p:nvPr/>
        </p:nvSpPr>
        <p:spPr>
          <a:xfrm>
            <a:off x="864109" y="443008"/>
            <a:ext cx="10285105" cy="6155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indent="9525" algn="ctr">
              <a:defRPr sz="4000" b="1">
                <a:solidFill>
                  <a:srgbClr val="0070C0"/>
                </a:solidFill>
                <a:latin typeface="Bookman Old Style"/>
                <a:ea typeface="Bookman Old Style"/>
                <a:cs typeface="Bookman Old Style"/>
                <a:sym typeface="Bookman Old Style"/>
              </a:defRPr>
            </a:lvl1pPr>
          </a:lstStyle>
          <a:p>
            <a:endParaRPr lang="en-US" dirty="0">
              <a:latin typeface="Bell MT" panose="02020503060305020303" pitchFamily="18" charset="77"/>
            </a:endParaRPr>
          </a:p>
        </p:txBody>
      </p:sp>
      <p:sp>
        <p:nvSpPr>
          <p:cNvPr id="4" name="TextBox 4">
            <a:extLst>
              <a:ext uri="{FF2B5EF4-FFF2-40B4-BE49-F238E27FC236}">
                <a16:creationId xmlns:a16="http://schemas.microsoft.com/office/drawing/2014/main" id="{2F925B7B-C712-2A90-A768-A88CD04FBD35}"/>
              </a:ext>
            </a:extLst>
          </p:cNvPr>
          <p:cNvSpPr txBox="1"/>
          <p:nvPr/>
        </p:nvSpPr>
        <p:spPr>
          <a:xfrm>
            <a:off x="4145339" y="5836931"/>
            <a:ext cx="4700693" cy="4836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marL="228600" indent="-228600">
              <a:lnSpc>
                <a:spcPct val="90000"/>
              </a:lnSpc>
              <a:spcBef>
                <a:spcPts val="1000"/>
              </a:spcBef>
              <a:defRPr sz="1600">
                <a:latin typeface="Calibri"/>
                <a:ea typeface="Calibri"/>
                <a:cs typeface="Calibri"/>
                <a:sym typeface="Calibri"/>
              </a:defRPr>
            </a:lvl1pPr>
          </a:lstStyle>
          <a:p>
            <a:pPr algn="ctr"/>
            <a:r>
              <a:rPr sz="1400" dirty="0">
                <a:latin typeface="Bell MT" panose="02020503060305020303" pitchFamily="18" charset="77"/>
              </a:rPr>
              <a:t>Fig 1.</a:t>
            </a:r>
            <a:r>
              <a:rPr lang="en-US" sz="1400" dirty="0">
                <a:latin typeface="Bell MT" panose="02020503060305020303" pitchFamily="18" charset="77"/>
              </a:rPr>
              <a:t>2:</a:t>
            </a:r>
            <a:r>
              <a:rPr sz="1400" dirty="0">
                <a:latin typeface="Bell MT" panose="02020503060305020303" pitchFamily="18" charset="77"/>
              </a:rPr>
              <a:t> Percentage classification of tweets based on negative reasons</a:t>
            </a:r>
          </a:p>
        </p:txBody>
      </p:sp>
      <p:pic>
        <p:nvPicPr>
          <p:cNvPr id="7" name="Picture 6" descr="Picture 4">
            <a:extLst>
              <a:ext uri="{FF2B5EF4-FFF2-40B4-BE49-F238E27FC236}">
                <a16:creationId xmlns:a16="http://schemas.microsoft.com/office/drawing/2014/main" id="{771AC1CD-B2D0-F0A2-ED6A-E6F3A7DC8342}"/>
              </a:ext>
            </a:extLst>
          </p:cNvPr>
          <p:cNvPicPr>
            <a:picLocks noChangeAspect="1"/>
          </p:cNvPicPr>
          <p:nvPr/>
        </p:nvPicPr>
        <p:blipFill>
          <a:blip r:embed="rId3"/>
          <a:srcRect/>
          <a:stretch>
            <a:fillRect/>
          </a:stretch>
        </p:blipFill>
        <p:spPr>
          <a:xfrm>
            <a:off x="1351251" y="1238765"/>
            <a:ext cx="9489498" cy="4364415"/>
          </a:xfrm>
          <a:prstGeom prst="rect">
            <a:avLst/>
          </a:prstGeom>
          <a:ln w="12700">
            <a:solidFill>
              <a:schemeClr val="tx1"/>
            </a:solidFill>
            <a:miter lim="400000"/>
          </a:ln>
        </p:spPr>
      </p:pic>
      <p:sp>
        <p:nvSpPr>
          <p:cNvPr id="2" name="Google Shape;108;p3">
            <a:extLst>
              <a:ext uri="{FF2B5EF4-FFF2-40B4-BE49-F238E27FC236}">
                <a16:creationId xmlns:a16="http://schemas.microsoft.com/office/drawing/2014/main" id="{5813513F-DF77-777B-0D3C-C6915E9B9DEA}"/>
              </a:ext>
            </a:extLst>
          </p:cNvPr>
          <p:cNvSpPr/>
          <p:nvPr/>
        </p:nvSpPr>
        <p:spPr>
          <a:xfrm rot="10800000" flipH="1">
            <a:off x="2260875" y="924968"/>
            <a:ext cx="7491572" cy="457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3600"/>
                </a:lnTo>
                <a:lnTo>
                  <a:pt x="21600" y="0"/>
                </a:lnTo>
                <a:lnTo>
                  <a:pt x="21600" y="18000"/>
                </a:lnTo>
                <a:lnTo>
                  <a:pt x="0" y="21600"/>
                </a:lnTo>
                <a:close/>
              </a:path>
            </a:pathLst>
          </a:custGeom>
          <a:solidFill>
            <a:schemeClr val="accent2"/>
          </a:solidFill>
          <a:ln>
            <a:solidFill>
              <a:schemeClr val="accent2"/>
            </a:solidFill>
          </a:ln>
        </p:spPr>
        <p:txBody>
          <a:bodyPr lIns="45719" rIns="45719"/>
          <a:lstStyle/>
          <a:p>
            <a:pPr>
              <a:defRPr sz="1300">
                <a:solidFill>
                  <a:srgbClr val="BE343A"/>
                </a:solidFill>
                <a:latin typeface="Calibri"/>
                <a:ea typeface="Calibri"/>
                <a:cs typeface="Calibri"/>
                <a:sym typeface="Calibri"/>
              </a:defRPr>
            </a:pPr>
            <a:endParaRPr/>
          </a:p>
        </p:txBody>
      </p:sp>
      <p:sp>
        <p:nvSpPr>
          <p:cNvPr id="3" name="TextBox 2">
            <a:extLst>
              <a:ext uri="{FF2B5EF4-FFF2-40B4-BE49-F238E27FC236}">
                <a16:creationId xmlns:a16="http://schemas.microsoft.com/office/drawing/2014/main" id="{D2D92872-AA5F-F5AF-3DB8-5E1CDA15646A}"/>
              </a:ext>
            </a:extLst>
          </p:cNvPr>
          <p:cNvSpPr txBox="1"/>
          <p:nvPr/>
        </p:nvSpPr>
        <p:spPr>
          <a:xfrm>
            <a:off x="949771" y="262804"/>
            <a:ext cx="10455006"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srgbClr val="3C73CF"/>
                </a:solidFill>
                <a:effectLst/>
                <a:uLnTx/>
                <a:uFillTx/>
                <a:latin typeface="Bell MT" panose="02020503060305020303" pitchFamily="18" charset="77"/>
                <a:cs typeface="Arial"/>
                <a:sym typeface="Arial"/>
              </a:rPr>
              <a:t>EDA – TWITTER US AIRLINE DATASET</a:t>
            </a:r>
          </a:p>
        </p:txBody>
      </p:sp>
    </p:spTree>
    <p:extLst>
      <p:ext uri="{BB962C8B-B14F-4D97-AF65-F5344CB8AC3E}">
        <p14:creationId xmlns:p14="http://schemas.microsoft.com/office/powerpoint/2010/main" val="1071018184"/>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Arial"/>
        <a:ea typeface="Arial"/>
        <a:cs typeface="Arial"/>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UTA Accessible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ccessible-PPT.pptx" id="{DC14534C-1046-F040-970C-D4B656BEDF73}" vid="{22719C90-FD2E-C343-B61D-D3EE9148FC78}"/>
    </a:ext>
  </a:extLst>
</a:theme>
</file>

<file path=ppt/theme/theme3.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Arial"/>
        <a:ea typeface="Arial"/>
        <a:cs typeface="Arial"/>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Override1.xml><?xml version="1.0" encoding="utf-8"?>
<a:themeOverride xmlns:a="http://schemas.openxmlformats.org/drawingml/2006/main">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themeOverride>
</file>

<file path=ppt/theme/themeOverride2.xml><?xml version="1.0" encoding="utf-8"?>
<a:themeOverride xmlns:a="http://schemas.openxmlformats.org/drawingml/2006/main">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themeOverride>
</file>

<file path=ppt/theme/themeOverride3.xml><?xml version="1.0" encoding="utf-8"?>
<a:themeOverride xmlns:a="http://schemas.openxmlformats.org/drawingml/2006/main">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themeOverride>
</file>

<file path=docProps/app.xml><?xml version="1.0" encoding="utf-8"?>
<Properties xmlns="http://schemas.openxmlformats.org/officeDocument/2006/extended-properties" xmlns:vt="http://schemas.openxmlformats.org/officeDocument/2006/docPropsVTypes">
  <TotalTime>996</TotalTime>
  <Words>2710</Words>
  <Application>Microsoft Macintosh PowerPoint</Application>
  <PresentationFormat>Widescreen</PresentationFormat>
  <Paragraphs>320</Paragraphs>
  <Slides>79</Slides>
  <Notes>43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79</vt:i4>
      </vt:variant>
    </vt:vector>
  </HeadingPairs>
  <TitlesOfParts>
    <vt:vector size="87" baseType="lpstr">
      <vt:lpstr>ACADEMY ENGRAVED LET PLAIN:1.0</vt:lpstr>
      <vt:lpstr>Arial</vt:lpstr>
      <vt:lpstr>Bell MT</vt:lpstr>
      <vt:lpstr>Calibri</vt:lpstr>
      <vt:lpstr>Helvetica</vt:lpstr>
      <vt:lpstr>Wingdings</vt:lpstr>
      <vt:lpstr>Office Theme</vt:lpstr>
      <vt:lpstr>UTA Accessible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Asadullah Amanullah</dc:creator>
  <cp:lastModifiedBy>Priyanka Pradeep Desai</cp:lastModifiedBy>
  <cp:revision>106</cp:revision>
  <dcterms:modified xsi:type="dcterms:W3CDTF">2025-03-27T13:22:14Z</dcterms:modified>
</cp:coreProperties>
</file>